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8"/>
  </p:notesMasterIdLst>
  <p:sldIdLst>
    <p:sldId id="258" r:id="rId2"/>
    <p:sldId id="510" r:id="rId3"/>
    <p:sldId id="310" r:id="rId4"/>
    <p:sldId id="509" r:id="rId5"/>
    <p:sldId id="260" r:id="rId6"/>
    <p:sldId id="311" r:id="rId7"/>
    <p:sldId id="511" r:id="rId8"/>
    <p:sldId id="281" r:id="rId9"/>
    <p:sldId id="275" r:id="rId10"/>
    <p:sldId id="276" r:id="rId11"/>
    <p:sldId id="277" r:id="rId12"/>
    <p:sldId id="313" r:id="rId13"/>
    <p:sldId id="278" r:id="rId14"/>
    <p:sldId id="283" r:id="rId15"/>
    <p:sldId id="282" r:id="rId16"/>
    <p:sldId id="512" r:id="rId17"/>
    <p:sldId id="312" r:id="rId18"/>
    <p:sldId id="263" r:id="rId19"/>
    <p:sldId id="259" r:id="rId20"/>
    <p:sldId id="265" r:id="rId21"/>
    <p:sldId id="267" r:id="rId22"/>
    <p:sldId id="266" r:id="rId23"/>
    <p:sldId id="268" r:id="rId24"/>
    <p:sldId id="269" r:id="rId25"/>
    <p:sldId id="270" r:id="rId26"/>
    <p:sldId id="272" r:id="rId27"/>
    <p:sldId id="273" r:id="rId28"/>
    <p:sldId id="271" r:id="rId29"/>
    <p:sldId id="305" r:id="rId30"/>
    <p:sldId id="306" r:id="rId31"/>
    <p:sldId id="307" r:id="rId32"/>
    <p:sldId id="308" r:id="rId33"/>
    <p:sldId id="309" r:id="rId34"/>
    <p:sldId id="291" r:id="rId35"/>
    <p:sldId id="284" r:id="rId36"/>
    <p:sldId id="286" r:id="rId37"/>
    <p:sldId id="287" r:id="rId38"/>
    <p:sldId id="288" r:id="rId39"/>
    <p:sldId id="290" r:id="rId40"/>
    <p:sldId id="292" r:id="rId41"/>
    <p:sldId id="293" r:id="rId42"/>
    <p:sldId id="294" r:id="rId43"/>
    <p:sldId id="295" r:id="rId44"/>
    <p:sldId id="296" r:id="rId45"/>
    <p:sldId id="298" r:id="rId46"/>
    <p:sldId id="299" r:id="rId47"/>
    <p:sldId id="300" r:id="rId48"/>
    <p:sldId id="315" r:id="rId49"/>
    <p:sldId id="320" r:id="rId50"/>
    <p:sldId id="317" r:id="rId51"/>
    <p:sldId id="318" r:id="rId52"/>
    <p:sldId id="316" r:id="rId53"/>
    <p:sldId id="322" r:id="rId54"/>
    <p:sldId id="323" r:id="rId55"/>
    <p:sldId id="497" r:id="rId56"/>
    <p:sldId id="501" r:id="rId57"/>
    <p:sldId id="498" r:id="rId58"/>
    <p:sldId id="499" r:id="rId59"/>
    <p:sldId id="500" r:id="rId60"/>
    <p:sldId id="503" r:id="rId61"/>
    <p:sldId id="461" r:id="rId62"/>
    <p:sldId id="504" r:id="rId63"/>
    <p:sldId id="505" r:id="rId64"/>
    <p:sldId id="502" r:id="rId65"/>
    <p:sldId id="506" r:id="rId66"/>
    <p:sldId id="321" r:id="rId67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31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168" y="3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9/27/21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1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4" y="629231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5" y="6405564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2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7" y="6405564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3" y="6446621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7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7" y="6307398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scikit-learn.org/stable/auto_examples/text/document_clustering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70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8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modules/generated/sklearn.mixture.GaussianMixture.html#sklearn.mixture.GaussianMixture" TargetMode="External"/><Relationship Id="rId2" Type="http://schemas.openxmlformats.org/officeDocument/2006/relationships/hyperlink" Target="https://github.com/scikit-learn/scikit-learn/blob/a24c8b46/sklearn/mixture/gaussian_mixture.py#L435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tiff"/><Relationship Id="rId4" Type="http://schemas.openxmlformats.org/officeDocument/2006/relationships/image" Target="../media/image44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search?searchtype=author&amp;query=Vladimir+Golkov" TargetMode="External"/><Relationship Id="rId2" Type="http://schemas.openxmlformats.org/officeDocument/2006/relationships/hyperlink" Target="https://arxiv.org/search?searchtype=author&amp;query=Elie+Aljalbou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801.07648.pdf" TargetMode="External"/><Relationship Id="rId5" Type="http://schemas.openxmlformats.org/officeDocument/2006/relationships/hyperlink" Target="https://arxiv.org/search?searchtype=author&amp;query=Daniel+Cremers" TargetMode="External"/><Relationship Id="rId4" Type="http://schemas.openxmlformats.org/officeDocument/2006/relationships/hyperlink" Target="https://arxiv.org/search?searchtype=author&amp;query=Yawar+Siddiqui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051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 sz="6600" dirty="0"/>
              <a:t>Unit 12 </a:t>
            </a:r>
            <a:br>
              <a:rPr lang="en-US" sz="6600" dirty="0"/>
            </a:br>
            <a:r>
              <a:rPr lang="en-US" sz="6600" dirty="0"/>
              <a:t>Clustering, K-Means and 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El-GY 6143/CS-GY 6923:  </a:t>
            </a:r>
            <a:r>
              <a:rPr lang="en-US" dirty="0"/>
              <a:t>Introduction to machine learning</a:t>
            </a:r>
          </a:p>
          <a:p>
            <a:r>
              <a:rPr lang="en-US" dirty="0"/>
              <a:t>Prof. Pei </a:t>
            </a:r>
            <a:r>
              <a:rPr lang="en-US" dirty="0" err="1"/>
              <a:t>liu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illustrated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754848" y="1820411"/>
            <a:ext cx="4455951" cy="4199389"/>
          </a:xfrm>
        </p:spPr>
        <p:txBody>
          <a:bodyPr>
            <a:normAutofit/>
          </a:bodyPr>
          <a:lstStyle/>
          <a:p>
            <a:r>
              <a:rPr lang="en-US" dirty="0"/>
              <a:t>From Bishop, Chapter 9.  </a:t>
            </a:r>
          </a:p>
          <a:p>
            <a:r>
              <a:rPr lang="en-US" dirty="0"/>
              <a:t>K-Means on “old faithful” data set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69455" b="66886"/>
          <a:stretch/>
        </p:blipFill>
        <p:spPr>
          <a:xfrm>
            <a:off x="889233" y="1755396"/>
            <a:ext cx="1360672" cy="1300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002798-9271-4A28-9E24-4DE554F1D8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06" r="34577" b="68541"/>
          <a:stretch/>
        </p:blipFill>
        <p:spPr>
          <a:xfrm>
            <a:off x="2330131" y="1755396"/>
            <a:ext cx="1457386" cy="12356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6F28FC-07A8-45C9-8E89-D54C64443B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249" r="-29" b="66596"/>
          <a:stretch/>
        </p:blipFill>
        <p:spPr>
          <a:xfrm>
            <a:off x="3924327" y="1787903"/>
            <a:ext cx="1415663" cy="13120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19C759-828A-40E0-BBFC-96CE41D44C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9" t="33419" r="-3" b="-102"/>
          <a:stretch/>
        </p:blipFill>
        <p:spPr>
          <a:xfrm>
            <a:off x="884039" y="3229752"/>
            <a:ext cx="4455951" cy="26190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4046C6-D4B3-497B-AECD-D3F7408B41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9" t="33419" r="35656" b="32764"/>
          <a:stretch/>
        </p:blipFill>
        <p:spPr>
          <a:xfrm>
            <a:off x="884039" y="3229752"/>
            <a:ext cx="2867525" cy="132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17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Segmentation Based on Color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602135" y="1853967"/>
            <a:ext cx="4907559" cy="4165833"/>
          </a:xfrm>
        </p:spPr>
        <p:txBody>
          <a:bodyPr/>
          <a:lstStyle/>
          <a:p>
            <a:r>
              <a:rPr lang="en-US" dirty="0"/>
              <a:t>Also from Bishop.  </a:t>
            </a:r>
          </a:p>
          <a:p>
            <a:r>
              <a:rPr lang="en-US" dirty="0"/>
              <a:t>Use K-means on the RGB values </a:t>
            </a:r>
            <a:br>
              <a:rPr lang="en-US" dirty="0"/>
            </a:br>
            <a:r>
              <a:rPr lang="en-US" dirty="0"/>
              <a:t>(dimension = 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53967"/>
            <a:ext cx="5334000" cy="349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83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1A63A-0015-2543-AD8B-F2DF1FC3C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 segmentation based on texture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D95F8F-B47F-FE4D-97F7-137E3B9FD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8546" y="1539876"/>
            <a:ext cx="8131508" cy="386191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C361F-7C90-0C42-8FD3-54FA2EE5F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E5537B-D7D5-9C4A-A361-4D3F7AB0A4E2}"/>
              </a:ext>
            </a:extLst>
          </p:cNvPr>
          <p:cNvSpPr txBox="1"/>
          <p:nvPr/>
        </p:nvSpPr>
        <p:spPr>
          <a:xfrm>
            <a:off x="856323" y="5451087"/>
            <a:ext cx="1054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Texture at each pixel is usually described by some statistics of the neighborhood surrounding the pixel.</a:t>
            </a:r>
          </a:p>
        </p:txBody>
      </p:sp>
    </p:spTree>
    <p:extLst>
      <p:ext uri="{BB962C8B-B14F-4D97-AF65-F5344CB8AC3E}">
        <p14:creationId xmlns:p14="http://schemas.microsoft.com/office/powerpoint/2010/main" val="2437425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Consider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total cluster distance</a:t>
                </a:r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Sum of distances to cluster centers</a:t>
                </a:r>
              </a:p>
              <a:p>
                <a:r>
                  <a:rPr lang="en-US" dirty="0"/>
                  <a:t>Rewrite as: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𝑛𝑖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when sample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belongs to cluster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K-means alternately decreases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Nearest neighbor step minimizes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over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Centroid update step minimizes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over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Hence, cost function always decreases and eventually converges</a:t>
                </a:r>
              </a:p>
              <a:p>
                <a:r>
                  <a:rPr lang="en-US" dirty="0"/>
                  <a:t>But can get stuck in a local minima</a:t>
                </a:r>
              </a:p>
              <a:p>
                <a:pPr lvl="1"/>
                <a:r>
                  <a:rPr lang="en-US" dirty="0"/>
                  <a:t>May need good selection of initial condition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333" t="-20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517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Initialization:</a:t>
            </a:r>
          </a:p>
          <a:p>
            <a:pPr lvl="1"/>
            <a:r>
              <a:rPr lang="en-US" dirty="0"/>
              <a:t>Final limit of K-means depends on initial condition</a:t>
            </a:r>
          </a:p>
          <a:p>
            <a:pPr lvl="1"/>
            <a:r>
              <a:rPr lang="en-US" dirty="0"/>
              <a:t>May obtain poor clustering with bad initial condition</a:t>
            </a:r>
          </a:p>
          <a:p>
            <a:r>
              <a:rPr lang="en-US" dirty="0"/>
              <a:t>Possible solutions:</a:t>
            </a:r>
          </a:p>
          <a:p>
            <a:pPr lvl="1"/>
            <a:r>
              <a:rPr lang="en-US" dirty="0"/>
              <a:t>K-means++: http://ilpubs.stanford.edu:8090/778/1/2006-13.pdf </a:t>
            </a:r>
          </a:p>
          <a:p>
            <a:pPr lvl="1"/>
            <a:r>
              <a:rPr lang="en-US" dirty="0"/>
              <a:t>Provides good initial condition based on data</a:t>
            </a:r>
          </a:p>
          <a:p>
            <a:pPr lvl="1"/>
            <a:r>
              <a:rPr lang="en-US" dirty="0"/>
              <a:t>Multiple initial starts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833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measures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Distance measures</a:t>
                </a:r>
              </a:p>
              <a:p>
                <a:pPr lvl="1"/>
                <a:r>
                  <a:rPr lang="en-US" dirty="0"/>
                  <a:t>How to measure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similarity</a:t>
                </a:r>
                <a:r>
                  <a:rPr lang="en-US" dirty="0"/>
                  <a:t> between samples?</a:t>
                </a:r>
              </a:p>
              <a:p>
                <a:pPr lvl="1"/>
                <a:r>
                  <a:rPr lang="en-US" dirty="0"/>
                  <a:t>Above algorithms used squared distance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Many possibilities</a:t>
                </a:r>
              </a:p>
              <a:p>
                <a:pPr lvl="1"/>
                <a:r>
                  <a:rPr lang="en-US" dirty="0"/>
                  <a:t>What features to use?</a:t>
                </a:r>
              </a:p>
              <a:p>
                <a:pPr lvl="1"/>
                <a:r>
                  <a:rPr lang="en-US" dirty="0"/>
                  <a:t>Should you normalize entries?</a:t>
                </a:r>
              </a:p>
              <a:p>
                <a:pPr lvl="1"/>
                <a:r>
                  <a:rPr lang="en-US" dirty="0"/>
                  <a:t>What distance metric should you use?</a:t>
                </a:r>
              </a:p>
              <a:p>
                <a:pPr marL="201168" lvl="1" indent="0">
                  <a:buNone/>
                </a:pPr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650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0BB40-1C37-47B3-A5FB-6634B62E7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ABDFCC-04E9-4176-9D31-8F8C18B53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7B23CE-C5A0-45F3-B8BE-E123C1F66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" y="1801227"/>
            <a:ext cx="10525125" cy="1162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C59E01-B1BF-4215-BED0-9CAA2AEE2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74" y="3142497"/>
            <a:ext cx="426720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34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Document clustering</a:t>
            </a:r>
          </a:p>
          <a:p>
            <a:r>
              <a:rPr lang="en-US" dirty="0"/>
              <a:t>K-means</a:t>
            </a:r>
          </a:p>
          <a:p>
            <a:r>
              <a:rPr lang="en-US" dirty="0"/>
              <a:t>K-means for document clustering</a:t>
            </a:r>
          </a:p>
          <a:p>
            <a:r>
              <a:rPr lang="en-US" dirty="0"/>
              <a:t>Latent semantic analysis</a:t>
            </a:r>
          </a:p>
          <a:p>
            <a:r>
              <a:rPr lang="en-US" dirty="0"/>
              <a:t>Gaussian Mixture models (GMMs)</a:t>
            </a:r>
          </a:p>
          <a:p>
            <a:r>
              <a:rPr lang="en-US" dirty="0"/>
              <a:t>Expectation Maximization (EM) fitting of GMMs</a:t>
            </a:r>
          </a:p>
          <a:p>
            <a:r>
              <a:rPr lang="en-US" dirty="0"/>
              <a:t>Other clustering methods</a:t>
            </a:r>
          </a:p>
          <a:p>
            <a:r>
              <a:rPr lang="en-US" dirty="0"/>
              <a:t>Bag of words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06865" y="2353557"/>
            <a:ext cx="835795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082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4792" y="1539277"/>
            <a:ext cx="9930887" cy="4329817"/>
          </a:xfrm>
        </p:spPr>
        <p:txBody>
          <a:bodyPr/>
          <a:lstStyle/>
          <a:p>
            <a:r>
              <a:rPr lang="en-US" dirty="0"/>
              <a:t>See </a:t>
            </a:r>
            <a:r>
              <a:rPr lang="en-US" dirty="0" err="1"/>
              <a:t>demo_doc_cluster.ipynb</a:t>
            </a:r>
            <a:endParaRPr lang="en-US" dirty="0"/>
          </a:p>
          <a:p>
            <a:r>
              <a:rPr lang="en-US" dirty="0"/>
              <a:t>Taken from </a:t>
            </a:r>
            <a:r>
              <a:rPr lang="en-US" dirty="0">
                <a:hlinkClick r:id="rId2"/>
              </a:rPr>
              <a:t>http://scikit-learn.org/stable/auto_examples/text/document_clustering.html</a:t>
            </a:r>
            <a:endParaRPr lang="en-US" dirty="0"/>
          </a:p>
          <a:p>
            <a:r>
              <a:rPr lang="en-US" dirty="0"/>
              <a:t>Newsgroups built into </a:t>
            </a:r>
            <a:r>
              <a:rPr lang="en-US" dirty="0" err="1"/>
              <a:t>sklearn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792" y="2802044"/>
            <a:ext cx="581025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390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Newsgroup Post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9698" y="1539277"/>
            <a:ext cx="3915981" cy="4329817"/>
          </a:xfrm>
        </p:spPr>
        <p:txBody>
          <a:bodyPr/>
          <a:lstStyle/>
          <a:p>
            <a:r>
              <a:rPr lang="en-US" dirty="0"/>
              <a:t>Data for the posts are in:</a:t>
            </a:r>
          </a:p>
          <a:p>
            <a:pPr lvl="1"/>
            <a:r>
              <a:rPr lang="en-US" dirty="0" err="1"/>
              <a:t>Dataset.data</a:t>
            </a:r>
            <a:endParaRPr lang="en-US" dirty="0"/>
          </a:p>
          <a:p>
            <a:pPr lvl="1"/>
            <a:r>
              <a:rPr lang="en-US" dirty="0" err="1"/>
              <a:t>Dataset.labels</a:t>
            </a:r>
            <a:endParaRPr lang="en-US" dirty="0"/>
          </a:p>
          <a:p>
            <a:pPr lvl="1"/>
            <a:r>
              <a:rPr lang="en-US" dirty="0" err="1"/>
              <a:t>Dataset.target_names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22" y="1621291"/>
            <a:ext cx="596265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13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DBF99-C9B6-408A-8DDE-01B9A6D4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4D751-F2AE-48E9-8FB4-CBBE6620A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Mathematically describe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clustering</a:t>
            </a:r>
          </a:p>
          <a:p>
            <a:r>
              <a:rPr lang="en-US" dirty="0"/>
              <a:t>Describe the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k-Means</a:t>
            </a:r>
            <a:r>
              <a:rPr lang="en-US" dirty="0"/>
              <a:t> clustering and implement in python</a:t>
            </a:r>
          </a:p>
          <a:p>
            <a:r>
              <a:rPr lang="en-US" dirty="0"/>
              <a:t>Describe the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TF-IDF matrix </a:t>
            </a:r>
            <a:r>
              <a:rPr lang="en-US" dirty="0"/>
              <a:t>representation of a corpus</a:t>
            </a:r>
          </a:p>
          <a:p>
            <a:r>
              <a:rPr lang="en-US" dirty="0"/>
              <a:t>Use the TF-IDF matrix for document classification</a:t>
            </a:r>
          </a:p>
          <a:p>
            <a:r>
              <a:rPr lang="en-US" dirty="0"/>
              <a:t>Pre-process the matrix with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latent semantic analysis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460AE-A0EB-4F6C-8D9B-C9207ADA6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5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 of 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84570" y="1539277"/>
            <a:ext cx="3971109" cy="4012437"/>
          </a:xfrm>
        </p:spPr>
        <p:txBody>
          <a:bodyPr/>
          <a:lstStyle/>
          <a:p>
            <a:r>
              <a:rPr lang="en-US" dirty="0"/>
              <a:t>Document is natively text</a:t>
            </a:r>
          </a:p>
          <a:p>
            <a:r>
              <a:rPr lang="en-US" dirty="0"/>
              <a:t>Must represent as a numeric vector</a:t>
            </a:r>
          </a:p>
          <a:p>
            <a:r>
              <a:rPr lang="en-US" dirty="0"/>
              <a:t>Represent by word counts</a:t>
            </a:r>
          </a:p>
          <a:p>
            <a:pPr lvl="1"/>
            <a:r>
              <a:rPr lang="en-US" dirty="0"/>
              <a:t>Enumerate all words </a:t>
            </a:r>
          </a:p>
          <a:p>
            <a:pPr lvl="1"/>
            <a:r>
              <a:rPr lang="en-US" dirty="0"/>
              <a:t>Each document is count of frequencies</a:t>
            </a:r>
          </a:p>
          <a:p>
            <a:pPr lvl="1"/>
            <a:endParaRPr lang="en-US" dirty="0"/>
          </a:p>
          <a:p>
            <a:r>
              <a:rPr lang="en-US" dirty="0" err="1"/>
              <a:t>Stopwords</a:t>
            </a:r>
            <a:endParaRPr lang="en-US" dirty="0"/>
          </a:p>
          <a:p>
            <a:pPr lvl="1"/>
            <a:r>
              <a:rPr lang="en-US" dirty="0"/>
              <a:t>Very common words</a:t>
            </a:r>
          </a:p>
          <a:p>
            <a:pPr lvl="1"/>
            <a:r>
              <a:rPr lang="en-US" dirty="0"/>
              <a:t>Not informative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966" y="1621377"/>
            <a:ext cx="54959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47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 absolute number of times a word appears the correct metric?</a:t>
            </a:r>
          </a:p>
          <a:p>
            <a:endParaRPr lang="en-US" dirty="0"/>
          </a:p>
          <a:p>
            <a:r>
              <a:rPr lang="en-US" dirty="0"/>
              <a:t>What about the length of the document?</a:t>
            </a:r>
          </a:p>
          <a:p>
            <a:r>
              <a:rPr lang="en-US" dirty="0"/>
              <a:t>What about the frequency of the word?</a:t>
            </a:r>
          </a:p>
          <a:p>
            <a:r>
              <a:rPr lang="en-US" dirty="0"/>
              <a:t>What words “matter”?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224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Term Frequency – Inverse Document Frequency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Use TF-IDF weight for vectors: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]=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  ×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𝐼𝐷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763237" y="2449587"/>
            <a:ext cx="363243" cy="1375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860344" y="3977779"/>
                <a:ext cx="3644459" cy="9857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Inverse doc frequency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Total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num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docs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in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corpus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Num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docs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with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word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344" y="3977779"/>
                <a:ext cx="3644459" cy="985719"/>
              </a:xfrm>
              <a:prstGeom prst="rect">
                <a:avLst/>
              </a:prstGeom>
              <a:blipFill>
                <a:blip r:embed="rId3"/>
                <a:stretch>
                  <a:fillRect l="-1338" t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565009" y="3977780"/>
                <a:ext cx="3127010" cy="8953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Term frequency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num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times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word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doc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total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num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words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doc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009" y="3977780"/>
                <a:ext cx="3127010" cy="895373"/>
              </a:xfrm>
              <a:prstGeom prst="rect">
                <a:avLst/>
              </a:prstGeom>
              <a:blipFill>
                <a:blip r:embed="rId4"/>
                <a:stretch>
                  <a:fillRect l="-1754" t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 flipH="1" flipV="1">
            <a:off x="7407479" y="2516697"/>
            <a:ext cx="1543574" cy="1308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192289" y="2516699"/>
            <a:ext cx="2564269" cy="1461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42363" y="4056134"/>
            <a:ext cx="2499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Document weight vector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608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TF-IDF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641861"/>
          </a:xfrm>
        </p:spPr>
        <p:txBody>
          <a:bodyPr/>
          <a:lstStyle/>
          <a:p>
            <a:r>
              <a:rPr lang="en-US" dirty="0"/>
              <a:t>Can compute the TF-IDF using </a:t>
            </a:r>
            <a:r>
              <a:rPr lang="en-US" dirty="0" err="1"/>
              <a:t>sklearn</a:t>
            </a:r>
            <a:r>
              <a:rPr lang="en-US" dirty="0"/>
              <a:t>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422" y="2264423"/>
            <a:ext cx="8816384" cy="332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81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TF-IDF scores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6968" y="1539277"/>
            <a:ext cx="4578711" cy="507637"/>
          </a:xfrm>
        </p:spPr>
        <p:txBody>
          <a:bodyPr/>
          <a:lstStyle/>
          <a:p>
            <a:r>
              <a:rPr lang="en-US" dirty="0"/>
              <a:t>Code to display terms with highest scores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19" y="2343052"/>
            <a:ext cx="5090258" cy="21729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632856"/>
            <a:ext cx="2264928" cy="468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05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K-Means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507637"/>
          </a:xfrm>
        </p:spPr>
        <p:txBody>
          <a:bodyPr/>
          <a:lstStyle/>
          <a:p>
            <a:r>
              <a:rPr lang="en-US" dirty="0"/>
              <a:t>Use Python built-in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115" y="2150769"/>
            <a:ext cx="82010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85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the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0682" y="1509424"/>
            <a:ext cx="9588137" cy="818029"/>
          </a:xfrm>
        </p:spPr>
        <p:txBody>
          <a:bodyPr/>
          <a:lstStyle/>
          <a:p>
            <a:r>
              <a:rPr lang="en-US" dirty="0"/>
              <a:t>Most important words in each cluster</a:t>
            </a:r>
          </a:p>
          <a:p>
            <a:pPr lvl="1"/>
            <a:r>
              <a:rPr lang="en-US" dirty="0"/>
              <a:t>Highest weights in cluster centers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047" y="2690325"/>
            <a:ext cx="9269185" cy="28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51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8"/>
            <a:ext cx="10058400" cy="1128422"/>
          </a:xfrm>
        </p:spPr>
        <p:txBody>
          <a:bodyPr/>
          <a:lstStyle/>
          <a:p>
            <a:r>
              <a:rPr lang="en-US" dirty="0"/>
              <a:t>Estimated clusters vs. true categories</a:t>
            </a:r>
          </a:p>
          <a:p>
            <a:r>
              <a:rPr lang="en-US" dirty="0"/>
              <a:t>Can you see where it got confused?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917" y="2465419"/>
            <a:ext cx="6416891" cy="335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66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“Wrong” cluster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2767" y="1539277"/>
            <a:ext cx="4642913" cy="4329817"/>
          </a:xfrm>
        </p:spPr>
        <p:txBody>
          <a:bodyPr/>
          <a:lstStyle/>
          <a:p>
            <a:r>
              <a:rPr lang="en-US" dirty="0"/>
              <a:t>Post is from </a:t>
            </a:r>
            <a:r>
              <a:rPr lang="en-US" dirty="0" err="1"/>
              <a:t>talk.religion.misc</a:t>
            </a:r>
            <a:endParaRPr lang="en-US" dirty="0"/>
          </a:p>
          <a:p>
            <a:r>
              <a:rPr lang="en-US" dirty="0"/>
              <a:t>Placed in cluster with mostly </a:t>
            </a:r>
            <a:r>
              <a:rPr lang="en-US" dirty="0" err="1"/>
              <a:t>alt.atheism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32856"/>
            <a:ext cx="4776501" cy="460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158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Document clustering</a:t>
            </a:r>
          </a:p>
          <a:p>
            <a:r>
              <a:rPr lang="en-US" dirty="0"/>
              <a:t>K-means</a:t>
            </a:r>
          </a:p>
          <a:p>
            <a:r>
              <a:rPr lang="en-US" dirty="0"/>
              <a:t>K-means for document clustering</a:t>
            </a:r>
          </a:p>
          <a:p>
            <a:r>
              <a:rPr lang="en-US" dirty="0"/>
              <a:t>Latent semantic analysis</a:t>
            </a:r>
          </a:p>
          <a:p>
            <a:r>
              <a:rPr lang="en-US" dirty="0"/>
              <a:t>Gaussian Mixture models (GMMs)</a:t>
            </a:r>
          </a:p>
          <a:p>
            <a:r>
              <a:rPr lang="en-US" dirty="0"/>
              <a:t>Expectation Maximization (EM) fitting of GMMs</a:t>
            </a:r>
          </a:p>
          <a:p>
            <a:r>
              <a:rPr lang="en-US" dirty="0"/>
              <a:t>Other clustering methods</a:t>
            </a:r>
          </a:p>
          <a:p>
            <a:r>
              <a:rPr lang="en-US" dirty="0"/>
              <a:t>Bag of words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19448" y="2831730"/>
            <a:ext cx="835795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81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Document clustering</a:t>
            </a:r>
          </a:p>
          <a:p>
            <a:r>
              <a:rPr lang="en-US" dirty="0"/>
              <a:t>K-means</a:t>
            </a:r>
          </a:p>
          <a:p>
            <a:r>
              <a:rPr lang="en-US" dirty="0"/>
              <a:t>K-means for document clustering</a:t>
            </a:r>
          </a:p>
          <a:p>
            <a:r>
              <a:rPr lang="en-US" dirty="0"/>
              <a:t>Latent semantic analysis </a:t>
            </a:r>
          </a:p>
          <a:p>
            <a:r>
              <a:rPr lang="en-US" dirty="0"/>
              <a:t>Gaussian Mixture models (GMMs)</a:t>
            </a:r>
          </a:p>
          <a:p>
            <a:r>
              <a:rPr lang="en-US" dirty="0"/>
              <a:t>Expectation Maximization (EM) fitting of GMMs</a:t>
            </a:r>
          </a:p>
          <a:p>
            <a:r>
              <a:rPr lang="en-US" dirty="0"/>
              <a:t>Other clustering methods</a:t>
            </a:r>
          </a:p>
          <a:p>
            <a:r>
              <a:rPr lang="en-US" dirty="0"/>
              <a:t>Bag of words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23643" y="1464324"/>
            <a:ext cx="835795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113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D0AC7-7106-4862-B896-6B6582F4D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Dimensionality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68074B-353B-49C2-BFC8-C7252997AA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10058400" cy="3829677"/>
              </a:xfrm>
            </p:spPr>
            <p:txBody>
              <a:bodyPr/>
              <a:lstStyle/>
              <a:p>
                <a:r>
                  <a:rPr lang="en-US" dirty="0"/>
                  <a:t>Term-document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large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documents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words in vocabulary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large</a:t>
                </a:r>
              </a:p>
              <a:p>
                <a:pPr lvl="1"/>
                <a:r>
                  <a:rPr lang="en-US" dirty="0"/>
                  <a:t>Can 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/>
                  <a:t> in commercial systems</a:t>
                </a:r>
              </a:p>
              <a:p>
                <a:r>
                  <a:rPr lang="en-US" dirty="0"/>
                  <a:t>Document represented by long sparse vector</a:t>
                </a:r>
              </a:p>
              <a:p>
                <a:r>
                  <a:rPr lang="en-US" dirty="0"/>
                  <a:t>Inefficient</a:t>
                </a:r>
              </a:p>
              <a:p>
                <a:r>
                  <a:rPr lang="en-US" dirty="0"/>
                  <a:t>Need dimensionality reduction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68074B-353B-49C2-BFC8-C7252997AA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10058400" cy="3829677"/>
              </a:xfrm>
              <a:blipFill>
                <a:blip r:embed="rId2"/>
                <a:stretch>
                  <a:fillRect l="-1261" t="-1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9BE882-1119-4CA1-ADD9-C8CA5777F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89D513-4ED2-4157-AD4F-1EB34F3F84D9}"/>
              </a:ext>
            </a:extLst>
          </p:cNvPr>
          <p:cNvSpPr/>
          <p:nvPr/>
        </p:nvSpPr>
        <p:spPr>
          <a:xfrm>
            <a:off x="8229599" y="2381018"/>
            <a:ext cx="1249960" cy="20273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B3180B1-CC8B-4D83-9301-347738A4C151}"/>
              </a:ext>
            </a:extLst>
          </p:cNvPr>
          <p:cNvCxnSpPr/>
          <p:nvPr/>
        </p:nvCxnSpPr>
        <p:spPr>
          <a:xfrm>
            <a:off x="7923402" y="2395059"/>
            <a:ext cx="0" cy="20133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A71A92-98CA-4517-A971-1B16E3B134F2}"/>
                  </a:ext>
                </a:extLst>
              </p:cNvPr>
              <p:cNvSpPr txBox="1"/>
              <p:nvPr/>
            </p:nvSpPr>
            <p:spPr>
              <a:xfrm>
                <a:off x="6644079" y="3086940"/>
                <a:ext cx="11924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Documents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A71A92-98CA-4517-A971-1B16E3B13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4079" y="3086940"/>
                <a:ext cx="1192442" cy="307777"/>
              </a:xfrm>
              <a:prstGeom prst="rect">
                <a:avLst/>
              </a:prstGeom>
              <a:blipFill>
                <a:blip r:embed="rId3"/>
                <a:stretch>
                  <a:fillRect l="-1531"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7D94AE-C423-4562-AD55-46D450CCD1A6}"/>
                  </a:ext>
                </a:extLst>
              </p:cNvPr>
              <p:cNvSpPr txBox="1"/>
              <p:nvPr/>
            </p:nvSpPr>
            <p:spPr>
              <a:xfrm>
                <a:off x="8438054" y="1711084"/>
                <a:ext cx="8538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Words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7D94AE-C423-4562-AD55-46D450CCD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054" y="1711084"/>
                <a:ext cx="853888" cy="307777"/>
              </a:xfrm>
              <a:prstGeom prst="rect">
                <a:avLst/>
              </a:prstGeom>
              <a:blipFill>
                <a:blip r:embed="rId4"/>
                <a:stretch>
                  <a:fillRect l="-214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A6F61C-A50C-4E92-886B-1367A11AD6FE}"/>
              </a:ext>
            </a:extLst>
          </p:cNvPr>
          <p:cNvCxnSpPr>
            <a:cxnSpLocks/>
          </p:cNvCxnSpPr>
          <p:nvPr/>
        </p:nvCxnSpPr>
        <p:spPr>
          <a:xfrm>
            <a:off x="8190451" y="2069286"/>
            <a:ext cx="125555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3CBCA6-C725-4337-B451-F2D944539426}"/>
                  </a:ext>
                </a:extLst>
              </p:cNvPr>
              <p:cNvSpPr txBox="1"/>
              <p:nvPr/>
            </p:nvSpPr>
            <p:spPr>
              <a:xfrm>
                <a:off x="8714416" y="3256217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3CBCA6-C725-4337-B451-F2D944539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4416" y="3256217"/>
                <a:ext cx="207621" cy="276999"/>
              </a:xfrm>
              <a:prstGeom prst="rect">
                <a:avLst/>
              </a:prstGeom>
              <a:blipFill>
                <a:blip r:embed="rId5"/>
                <a:stretch>
                  <a:fillRect l="-29412" r="-2352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2111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07874-6504-4DE0-B62A-603F7A8DE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Semantic Analysis (PCA revisited!)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8463EF-26F9-4F97-9AC3-0D7ADF54E1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LSA = PCA on term-document matrix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𝑈𝑆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computed by low-rank SVD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8463EF-26F9-4F97-9AC3-0D7ADF54E1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D2040-A2CB-41B6-B70C-49DEBF3B3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78FC6F-35CC-47EE-BF80-8AC2ABC84468}"/>
              </a:ext>
            </a:extLst>
          </p:cNvPr>
          <p:cNvSpPr/>
          <p:nvPr/>
        </p:nvSpPr>
        <p:spPr>
          <a:xfrm>
            <a:off x="3129091" y="3396086"/>
            <a:ext cx="1869775" cy="20273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A49D10-7536-4E59-8C61-7E35602C3627}"/>
              </a:ext>
            </a:extLst>
          </p:cNvPr>
          <p:cNvCxnSpPr/>
          <p:nvPr/>
        </p:nvCxnSpPr>
        <p:spPr>
          <a:xfrm>
            <a:off x="2822895" y="3410127"/>
            <a:ext cx="0" cy="20133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70DFA6-2828-4882-96B2-DE41AFF2B1D1}"/>
                  </a:ext>
                </a:extLst>
              </p:cNvPr>
              <p:cNvSpPr txBox="1"/>
              <p:nvPr/>
            </p:nvSpPr>
            <p:spPr>
              <a:xfrm>
                <a:off x="1543572" y="4102008"/>
                <a:ext cx="11924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Documents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70DFA6-2828-4882-96B2-DE41AFF2B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572" y="4102008"/>
                <a:ext cx="1192442" cy="307777"/>
              </a:xfrm>
              <a:prstGeom prst="rect">
                <a:avLst/>
              </a:prstGeom>
              <a:blipFill>
                <a:blip r:embed="rId3"/>
                <a:stretch>
                  <a:fillRect l="-1531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DC3DF9-1698-42B1-90C6-851A89DA7538}"/>
                  </a:ext>
                </a:extLst>
              </p:cNvPr>
              <p:cNvSpPr txBox="1"/>
              <p:nvPr/>
            </p:nvSpPr>
            <p:spPr>
              <a:xfrm>
                <a:off x="3538882" y="2772623"/>
                <a:ext cx="8538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Words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DC3DF9-1698-42B1-90C6-851A89DA7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882" y="2772623"/>
                <a:ext cx="853888" cy="307777"/>
              </a:xfrm>
              <a:prstGeom prst="rect">
                <a:avLst/>
              </a:prstGeom>
              <a:blipFill>
                <a:blip r:embed="rId4"/>
                <a:stretch>
                  <a:fillRect l="-214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DAF049-73DF-4BC7-9EA0-C04B2C7D451B}"/>
              </a:ext>
            </a:extLst>
          </p:cNvPr>
          <p:cNvCxnSpPr>
            <a:cxnSpLocks/>
          </p:cNvCxnSpPr>
          <p:nvPr/>
        </p:nvCxnSpPr>
        <p:spPr>
          <a:xfrm>
            <a:off x="3089943" y="3080400"/>
            <a:ext cx="18679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B5E89A-B54F-4110-9707-8869F718E9A6}"/>
                  </a:ext>
                </a:extLst>
              </p:cNvPr>
              <p:cNvSpPr txBox="1"/>
              <p:nvPr/>
            </p:nvSpPr>
            <p:spPr>
              <a:xfrm>
                <a:off x="3920108" y="4222240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B5E89A-B54F-4110-9707-8869F718E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0108" y="4222240"/>
                <a:ext cx="207621" cy="276999"/>
              </a:xfrm>
              <a:prstGeom prst="rect">
                <a:avLst/>
              </a:prstGeom>
              <a:blipFill>
                <a:blip r:embed="rId5"/>
                <a:stretch>
                  <a:fillRect l="-26471" r="-2647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F4AB5DC5-4371-4A55-8EC5-7C848CDA2B45}"/>
              </a:ext>
            </a:extLst>
          </p:cNvPr>
          <p:cNvSpPr/>
          <p:nvPr/>
        </p:nvSpPr>
        <p:spPr>
          <a:xfrm>
            <a:off x="6476665" y="3347041"/>
            <a:ext cx="758839" cy="20273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F84833-D131-4AFD-8895-8063BE1A58FF}"/>
                  </a:ext>
                </a:extLst>
              </p:cNvPr>
              <p:cNvSpPr txBox="1"/>
              <p:nvPr/>
            </p:nvSpPr>
            <p:spPr>
              <a:xfrm>
                <a:off x="6752273" y="4141095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F84833-D131-4AFD-8895-8063BE1A5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273" y="4141095"/>
                <a:ext cx="207621" cy="276999"/>
              </a:xfrm>
              <a:prstGeom prst="rect">
                <a:avLst/>
              </a:prstGeom>
              <a:blipFill>
                <a:blip r:embed="rId6"/>
                <a:stretch>
                  <a:fillRect l="-26471" r="-2352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761AE169-6D2E-49EE-A79E-67574CBBE486}"/>
              </a:ext>
            </a:extLst>
          </p:cNvPr>
          <p:cNvSpPr/>
          <p:nvPr/>
        </p:nvSpPr>
        <p:spPr>
          <a:xfrm>
            <a:off x="7805863" y="3347041"/>
            <a:ext cx="1814880" cy="6377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025DD9-1070-4E0E-9B4E-C520EBD3305A}"/>
                  </a:ext>
                </a:extLst>
              </p:cNvPr>
              <p:cNvSpPr txBox="1"/>
              <p:nvPr/>
            </p:nvSpPr>
            <p:spPr>
              <a:xfrm>
                <a:off x="8445513" y="3565685"/>
                <a:ext cx="53557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025DD9-1070-4E0E-9B4E-C520EBD33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5513" y="3565685"/>
                <a:ext cx="535579" cy="276999"/>
              </a:xfrm>
              <a:prstGeom prst="rect">
                <a:avLst/>
              </a:prstGeom>
              <a:blipFill>
                <a:blip r:embed="rId7"/>
                <a:stretch>
                  <a:fillRect t="-444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A26DC0-45FF-4C71-9CDB-78BDACE3FBD7}"/>
                  </a:ext>
                </a:extLst>
              </p:cNvPr>
              <p:cNvSpPr txBox="1"/>
              <p:nvPr/>
            </p:nvSpPr>
            <p:spPr>
              <a:xfrm>
                <a:off x="3538882" y="2764715"/>
                <a:ext cx="8538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Words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A26DC0-45FF-4C71-9CDB-78BDACE3F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882" y="2764715"/>
                <a:ext cx="853888" cy="307777"/>
              </a:xfrm>
              <a:prstGeom prst="rect">
                <a:avLst/>
              </a:prstGeom>
              <a:blipFill>
                <a:blip r:embed="rId4"/>
                <a:stretch>
                  <a:fillRect l="-214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00003D-B498-4039-8576-E64E3DEB20DA}"/>
              </a:ext>
            </a:extLst>
          </p:cNvPr>
          <p:cNvCxnSpPr>
            <a:cxnSpLocks/>
          </p:cNvCxnSpPr>
          <p:nvPr/>
        </p:nvCxnSpPr>
        <p:spPr>
          <a:xfrm>
            <a:off x="3089943" y="3072492"/>
            <a:ext cx="18679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789D40-8AFE-4DB3-86AF-E49D33459FCE}"/>
                  </a:ext>
                </a:extLst>
              </p:cNvPr>
              <p:cNvSpPr txBox="1"/>
              <p:nvPr/>
            </p:nvSpPr>
            <p:spPr>
              <a:xfrm>
                <a:off x="8248171" y="2776143"/>
                <a:ext cx="8538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Words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789D40-8AFE-4DB3-86AF-E49D33459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8171" y="2776143"/>
                <a:ext cx="853888" cy="307777"/>
              </a:xfrm>
              <a:prstGeom prst="rect">
                <a:avLst/>
              </a:prstGeom>
              <a:blipFill>
                <a:blip r:embed="rId4"/>
                <a:stretch>
                  <a:fillRect l="-2143"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61F7772-89C2-4B70-8840-17520993AE0A}"/>
              </a:ext>
            </a:extLst>
          </p:cNvPr>
          <p:cNvCxnSpPr>
            <a:cxnSpLocks/>
          </p:cNvCxnSpPr>
          <p:nvPr/>
        </p:nvCxnSpPr>
        <p:spPr>
          <a:xfrm>
            <a:off x="7799232" y="3083920"/>
            <a:ext cx="1821511" cy="30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109003-FED2-42B4-A0C3-C8AA7E06D47D}"/>
                  </a:ext>
                </a:extLst>
              </p:cNvPr>
              <p:cNvSpPr txBox="1"/>
              <p:nvPr/>
            </p:nvSpPr>
            <p:spPr>
              <a:xfrm>
                <a:off x="6305414" y="2743777"/>
                <a:ext cx="13089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“Features”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109003-FED2-42B4-A0C3-C8AA7E06D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414" y="2743777"/>
                <a:ext cx="1308959" cy="307777"/>
              </a:xfrm>
              <a:prstGeom prst="rect">
                <a:avLst/>
              </a:prstGeom>
              <a:blipFill>
                <a:blip r:embed="rId8"/>
                <a:stretch>
                  <a:fillRect l="-1395"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68D83F-F42E-4E6C-B09A-B0BBC8D52F7C}"/>
              </a:ext>
            </a:extLst>
          </p:cNvPr>
          <p:cNvCxnSpPr>
            <a:cxnSpLocks/>
          </p:cNvCxnSpPr>
          <p:nvPr/>
        </p:nvCxnSpPr>
        <p:spPr>
          <a:xfrm>
            <a:off x="6476665" y="3062342"/>
            <a:ext cx="722022" cy="15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F08737B-168E-4E45-91BD-B857FE3ED9C5}"/>
              </a:ext>
            </a:extLst>
          </p:cNvPr>
          <p:cNvSpPr txBox="1"/>
          <p:nvPr/>
        </p:nvSpPr>
        <p:spPr>
          <a:xfrm>
            <a:off x="5464317" y="4017984"/>
            <a:ext cx="282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141885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36BE3-F719-4B74-9072-EA00FD30F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LSA 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1EA9F5-BD67-4D11-8C37-5BD4812310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Each PC represents a “topic” or “concept”</a:t>
                </a:r>
              </a:p>
              <a:p>
                <a:r>
                  <a:rPr lang="en-US" dirty="0"/>
                  <a:t>PC decomposition: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 = component of topic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 document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 = component of word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in topic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Learn much more (in advanced ML class):</a:t>
                </a:r>
              </a:p>
              <a:p>
                <a:pPr lvl="1"/>
                <a:r>
                  <a:rPr lang="en-US" dirty="0"/>
                  <a:t>Word and document embeddings</a:t>
                </a:r>
              </a:p>
              <a:p>
                <a:pPr lvl="1"/>
                <a:r>
                  <a:rPr lang="en-US" dirty="0"/>
                  <a:t>Latent </a:t>
                </a:r>
                <a:r>
                  <a:rPr lang="en-US" dirty="0" err="1"/>
                  <a:t>Dirchelet</a:t>
                </a:r>
                <a:r>
                  <a:rPr lang="en-US" dirty="0"/>
                  <a:t> Allocation</a:t>
                </a:r>
              </a:p>
              <a:p>
                <a:pPr lvl="1"/>
                <a:r>
                  <a:rPr lang="en-US" dirty="0"/>
                  <a:t>...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1EA9F5-BD67-4D11-8C37-5BD4812310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046FA-872B-444F-AF3B-1674FB2C2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9080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1DC4F-3D40-49B7-A9C3-B000279F2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 LSA on </a:t>
            </a:r>
            <a:r>
              <a:rPr lang="en-US" dirty="0" err="1"/>
              <a:t>NewsGroup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461B4-D178-4637-83AB-54B0EB6B4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0525" y="1539277"/>
            <a:ext cx="4545154" cy="4329817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>
                <a:solidFill>
                  <a:srgbClr val="FF0000"/>
                </a:solidFill>
              </a:rPr>
              <a:t>sparse SVD</a:t>
            </a:r>
          </a:p>
          <a:p>
            <a:r>
              <a:rPr lang="en-US" dirty="0"/>
              <a:t>Much faster</a:t>
            </a:r>
          </a:p>
          <a:p>
            <a:r>
              <a:rPr lang="en-US" dirty="0"/>
              <a:t>Concentration of variance in small number of PCs</a:t>
            </a:r>
          </a:p>
          <a:p>
            <a:endParaRPr lang="en-US" dirty="0"/>
          </a:p>
          <a:p>
            <a:r>
              <a:rPr lang="en-US" dirty="0"/>
              <a:t>More interesting results in larger </a:t>
            </a:r>
            <a:r>
              <a:rPr lang="en-US" dirty="0" err="1"/>
              <a:t>corpi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781FD-C26B-42B0-B5E3-304093987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433DFD-4CDA-46B7-B5B6-2309C123B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53418"/>
            <a:ext cx="4902443" cy="7542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581C30-06B1-4722-9928-6DEE82CCC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562793"/>
            <a:ext cx="2546594" cy="591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3A2077-7FD7-47AB-AE5B-C4445AAFA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97" y="3154260"/>
            <a:ext cx="4105434" cy="284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181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Document clustering</a:t>
            </a:r>
          </a:p>
          <a:p>
            <a:r>
              <a:rPr lang="en-US" dirty="0"/>
              <a:t>K-means</a:t>
            </a:r>
          </a:p>
          <a:p>
            <a:r>
              <a:rPr lang="en-US" dirty="0"/>
              <a:t>K-means for document clustering</a:t>
            </a:r>
          </a:p>
          <a:p>
            <a:r>
              <a:rPr lang="en-US" dirty="0"/>
              <a:t>Latent semantic analysis</a:t>
            </a:r>
          </a:p>
          <a:p>
            <a:r>
              <a:rPr lang="en-US" dirty="0"/>
              <a:t>Gaussian Mixture models (GMMs)</a:t>
            </a:r>
          </a:p>
          <a:p>
            <a:r>
              <a:rPr lang="en-US" dirty="0"/>
              <a:t>Expectation Maximization (EM) fitting of GMMs</a:t>
            </a:r>
          </a:p>
          <a:p>
            <a:r>
              <a:rPr lang="en-US" dirty="0"/>
              <a:t>Other clustering methods</a:t>
            </a:r>
          </a:p>
          <a:p>
            <a:r>
              <a:rPr lang="en-US" dirty="0"/>
              <a:t>Bag of words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19448" y="3288484"/>
            <a:ext cx="835795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55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b="0" dirty="0"/>
                  <a:t>Sometimes useful to have a probabilistic model of clustering</a:t>
                </a:r>
              </a:p>
              <a:p>
                <a:r>
                  <a:rPr lang="en-US" dirty="0"/>
                  <a:t>Assume the underlying data samples come from K distributions (each distribution = one mixture (or component or cluster)). </a:t>
                </a:r>
              </a:p>
              <a:p>
                <a:r>
                  <a:rPr lang="en-US" dirty="0"/>
                  <a:t>Given x, we use z(x) to represent the mixture/cluster it belongs to.</a:t>
                </a:r>
              </a:p>
              <a:p>
                <a:r>
                  <a:rPr lang="en-US" b="0" dirty="0"/>
                  <a:t>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Some discrete event </a:t>
                </a:r>
                <a:r>
                  <a:rPr lang="en-US" b="0" dirty="0"/>
                  <a:t>with PMF: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Typically not observed directly</a:t>
                </a:r>
              </a:p>
              <a:p>
                <a:pPr lvl="1"/>
                <a:r>
                  <a:rPr lang="en-US" dirty="0"/>
                  <a:t>Called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latent</a:t>
                </a:r>
                <a:r>
                  <a:rPr lang="en-US" dirty="0"/>
                  <a:t> variable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Observed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can be continuous</a:t>
                </a:r>
              </a:p>
              <a:p>
                <a:pPr lvl="1"/>
                <a:r>
                  <a:rPr lang="en-US" dirty="0"/>
                  <a:t>Probability depends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One PDF per mixture (or state)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Each PDF is called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component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261" t="-1754" r="-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98226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Many data occurs from underlying discrete states</a:t>
                </a:r>
              </a:p>
              <a:p>
                <a:r>
                  <a:rPr lang="en-US" dirty="0"/>
                  <a:t>Example 1:  Size of a webpage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= content of the webpage, e.g. number of images</a:t>
                </a:r>
              </a:p>
              <a:p>
                <a:r>
                  <a:rPr lang="en-US" dirty="0"/>
                  <a:t>Example 2:  Speech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phoneme the speaker is saying</a:t>
                </a:r>
              </a:p>
              <a:p>
                <a:r>
                  <a:rPr lang="en-US" dirty="0"/>
                  <a:t>Example 3:  Image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b="0" dirty="0"/>
                  <a:t>= RGB values of a pixel or region of pixels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one a small number of objects the pixel is part of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784" t="-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35748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Mixture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/>
                  <a:t> is a Gaussian: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</m:den>
                    </m:f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Parametrized by: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= Probability of each component (</a:t>
                </a:r>
                <a:r>
                  <a:rPr lang="en-US" dirty="0">
                    <a:solidFill>
                      <a:srgbClr val="FF0000"/>
                    </a:solidFill>
                  </a:rPr>
                  <a:t>Prior</a:t>
                </a:r>
                <a:r>
                  <a:rPr lang="en-US" dirty="0"/>
                  <a:t> probability of z)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mean and variance in each component</a:t>
                </a:r>
              </a:p>
              <a:p>
                <a:r>
                  <a:rPr lang="en-US" dirty="0"/>
                  <a:t>Can be vector valued</a:t>
                </a:r>
              </a:p>
              <a:p>
                <a:r>
                  <a:rPr lang="en-US" dirty="0"/>
                  <a:t>Distribution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can be computed via total probability</a:t>
                </a:r>
              </a:p>
              <a:p>
                <a:pPr lvl="1"/>
                <a:r>
                  <a:rPr lang="en-US" dirty="0"/>
                  <a:t>PDF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CDF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76981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GMMs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37329" y="1698097"/>
                <a:ext cx="5029200" cy="792163"/>
              </a:xfrm>
            </p:spPr>
            <p:txBody>
              <a:bodyPr/>
              <a:lstStyle/>
              <a:p>
                <a:r>
                  <a:rPr lang="en-US" dirty="0"/>
                  <a:t>1d model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components 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37329" y="1698097"/>
                <a:ext cx="5029200" cy="792163"/>
              </a:xfrm>
              <a:blipFill>
                <a:blip r:embed="rId2"/>
                <a:stretch>
                  <a:fillRect l="-2909" t="-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mage result for gaussian mix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504" y="1371601"/>
            <a:ext cx="2381250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929" y="3454401"/>
            <a:ext cx="2438400" cy="1876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865" y="3295651"/>
            <a:ext cx="2466975" cy="1847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3"/>
              <p:cNvSpPr txBox="1">
                <a:spLocks/>
              </p:cNvSpPr>
              <p:nvPr/>
            </p:nvSpPr>
            <p:spPr>
              <a:xfrm>
                <a:off x="2051304" y="5330826"/>
                <a:ext cx="3358896" cy="792163"/>
              </a:xfrm>
              <a:prstGeom prst="rect">
                <a:avLst/>
              </a:prstGeom>
            </p:spPr>
            <p:txBody>
              <a:bodyPr vert="horz">
                <a:normAutofit fontScale="92500" lnSpcReduction="10000"/>
              </a:bodyPr>
              <a:lstStyle>
                <a:lvl1pPr marL="274320" indent="-274320" algn="l" rtl="0" eaLnBrk="1" latinLnBrk="0" hangingPunct="1">
                  <a:spcBef>
                    <a:spcPts val="58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28600" algn="l" rtl="0" eaLnBrk="1" latinLnBrk="0" hangingPunct="1">
                  <a:spcBef>
                    <a:spcPts val="370"/>
                  </a:spcBef>
                  <a:buClr>
                    <a:schemeClr val="accent2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ts val="370"/>
                  </a:spcBef>
                  <a:buClr>
                    <a:schemeClr val="accent1">
                      <a:tint val="60000"/>
                    </a:schemeClr>
                  </a:buClr>
                  <a:buSzPct val="8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SzPct val="80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FontTx/>
                  <a:buChar char="o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Char char="•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228600" algn="l" rtl="0" eaLnBrk="1" latinLnBrk="0" hangingPunct="1">
                  <a:spcBef>
                    <a:spcPts val="370"/>
                  </a:spcBef>
                  <a:buClr>
                    <a:schemeClr val="accent2"/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228600" algn="l" rtl="0" eaLnBrk="1" latinLnBrk="0" hangingPunct="1">
                  <a:spcBef>
                    <a:spcPts val="370"/>
                  </a:spcBef>
                  <a:buClr>
                    <a:schemeClr val="accent1">
                      <a:tint val="60000"/>
                    </a:schemeClr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228600" algn="l" rtl="0" eaLnBrk="1" latinLnBrk="0" hangingPunct="1">
                  <a:spcBef>
                    <a:spcPts val="370"/>
                  </a:spcBef>
                  <a:buClr>
                    <a:schemeClr val="accent2">
                      <a:tint val="60000"/>
                    </a:schemeClr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/>
                <a:r>
                  <a:rPr lang="en-US" dirty="0"/>
                  <a:t>PDF for 2d GMM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components </a:t>
                </a:r>
              </a:p>
            </p:txBody>
          </p:sp>
        </mc:Choice>
        <mc:Fallback xmlns="">
          <p:sp>
            <p:nvSpPr>
              <p:cNvPr id="10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304" y="5330826"/>
                <a:ext cx="3358896" cy="792163"/>
              </a:xfrm>
              <a:prstGeom prst="rect">
                <a:avLst/>
              </a:prstGeom>
              <a:blipFill>
                <a:blip r:embed="rId6"/>
                <a:stretch>
                  <a:fillRect l="-1452" t="-10769"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3"/>
              <p:cNvSpPr txBox="1">
                <a:spLocks/>
              </p:cNvSpPr>
              <p:nvPr/>
            </p:nvSpPr>
            <p:spPr>
              <a:xfrm>
                <a:off x="6016752" y="5257800"/>
                <a:ext cx="4041648" cy="1066800"/>
              </a:xfrm>
              <a:prstGeom prst="rect">
                <a:avLst/>
              </a:prstGeom>
            </p:spPr>
            <p:txBody>
              <a:bodyPr vert="horz">
                <a:normAutofit fontScale="92500"/>
              </a:bodyPr>
              <a:lstStyle>
                <a:lvl1pPr marL="274320" indent="-274320" algn="l" rtl="0" eaLnBrk="1" latinLnBrk="0" hangingPunct="1">
                  <a:spcBef>
                    <a:spcPts val="58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28600" algn="l" rtl="0" eaLnBrk="1" latinLnBrk="0" hangingPunct="1">
                  <a:spcBef>
                    <a:spcPts val="370"/>
                  </a:spcBef>
                  <a:buClr>
                    <a:schemeClr val="accent2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ts val="370"/>
                  </a:spcBef>
                  <a:buClr>
                    <a:schemeClr val="accent1">
                      <a:tint val="60000"/>
                    </a:schemeClr>
                  </a:buClr>
                  <a:buSzPct val="8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SzPct val="80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FontTx/>
                  <a:buChar char="o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Char char="•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228600" algn="l" rtl="0" eaLnBrk="1" latinLnBrk="0" hangingPunct="1">
                  <a:spcBef>
                    <a:spcPts val="370"/>
                  </a:spcBef>
                  <a:buClr>
                    <a:schemeClr val="accent2"/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228600" algn="l" rtl="0" eaLnBrk="1" latinLnBrk="0" hangingPunct="1">
                  <a:spcBef>
                    <a:spcPts val="370"/>
                  </a:spcBef>
                  <a:buClr>
                    <a:schemeClr val="accent1">
                      <a:tint val="60000"/>
                    </a:schemeClr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228600" algn="l" rtl="0" eaLnBrk="1" latinLnBrk="0" hangingPunct="1">
                  <a:spcBef>
                    <a:spcPts val="370"/>
                  </a:spcBef>
                  <a:buClr>
                    <a:schemeClr val="accent2">
                      <a:tint val="60000"/>
                    </a:schemeClr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/>
                <a:r>
                  <a:rPr lang="en-US" dirty="0"/>
                  <a:t>Random points from a GMM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components </a:t>
                </a:r>
              </a:p>
            </p:txBody>
          </p:sp>
        </mc:Choice>
        <mc:Fallback xmlns="">
          <p:sp>
            <p:nvSpPr>
              <p:cNvPr id="11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752" y="5257800"/>
                <a:ext cx="4041648" cy="1066800"/>
              </a:xfrm>
              <a:prstGeom prst="rect">
                <a:avLst/>
              </a:prstGeom>
              <a:blipFill>
                <a:blip r:embed="rId7"/>
                <a:stretch>
                  <a:fillRect l="-1056" t="-4571" r="-27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6143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the Component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can we determine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Use Bayes’ rule: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  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Posterior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Probability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given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Example:  Scalar Gaussian with two components: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/2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/2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Sigmoid shape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SNR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center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Logistic regression for binary classification assumes that the discriminant function of each class follows a Gaussian distribution with the same variance!  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261" t="-2047" r="-1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213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7912" y="1539277"/>
            <a:ext cx="4687768" cy="4329817"/>
          </a:xfrm>
        </p:spPr>
        <p:txBody>
          <a:bodyPr/>
          <a:lstStyle/>
          <a:p>
            <a:r>
              <a:rPr lang="en-US" dirty="0"/>
              <a:t>Document classification</a:t>
            </a:r>
          </a:p>
          <a:p>
            <a:pPr lvl="1"/>
            <a:r>
              <a:rPr lang="en-US" dirty="0"/>
              <a:t>Given: A large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corpus</a:t>
            </a:r>
            <a:r>
              <a:rPr lang="en-US" dirty="0"/>
              <a:t> of documents</a:t>
            </a:r>
          </a:p>
          <a:p>
            <a:pPr lvl="1"/>
            <a:r>
              <a:rPr lang="en-US" dirty="0"/>
              <a:t>Goal:  Automatically group similar documents</a:t>
            </a:r>
          </a:p>
          <a:p>
            <a:r>
              <a:rPr lang="en-US" dirty="0"/>
              <a:t>Example Google News</a:t>
            </a:r>
          </a:p>
          <a:p>
            <a:pPr lvl="1"/>
            <a:r>
              <a:rPr lang="en-US" dirty="0"/>
              <a:t>Find categories</a:t>
            </a:r>
          </a:p>
          <a:p>
            <a:pPr lvl="1"/>
            <a:r>
              <a:rPr lang="en-US" dirty="0"/>
              <a:t>Finds similar documents</a:t>
            </a:r>
          </a:p>
          <a:p>
            <a:endParaRPr lang="en-US" dirty="0"/>
          </a:p>
          <a:p>
            <a:r>
              <a:rPr lang="en-US" dirty="0"/>
              <a:t>Question:</a:t>
            </a:r>
          </a:p>
          <a:p>
            <a:pPr lvl="1"/>
            <a:r>
              <a:rPr lang="en-US" dirty="0"/>
              <a:t>How do we detect clusters </a:t>
            </a:r>
            <a:r>
              <a:rPr lang="en-US" i="1" dirty="0"/>
              <a:t>automatically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pic>
        <p:nvPicPr>
          <p:cNvPr id="1026" name="Picture 2" descr="Google News Testing &quot;Clusters&quot; Home Page">
            <a:extLst>
              <a:ext uri="{FF2B5EF4-FFF2-40B4-BE49-F238E27FC236}">
                <a16:creationId xmlns:a16="http://schemas.microsoft.com/office/drawing/2014/main" id="{7710A7B7-B790-4821-9802-A141317F1E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62" r="37407" b="25986"/>
          <a:stretch/>
        </p:blipFill>
        <p:spPr bwMode="auto">
          <a:xfrm>
            <a:off x="990205" y="1539277"/>
            <a:ext cx="5136275" cy="4180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D2E79C6-4E5F-4E4C-A91F-83F95C9A5FCC}"/>
              </a:ext>
            </a:extLst>
          </p:cNvPr>
          <p:cNvSpPr/>
          <p:nvPr/>
        </p:nvSpPr>
        <p:spPr>
          <a:xfrm>
            <a:off x="886408" y="1931437"/>
            <a:ext cx="942392" cy="149756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5539BD7-3840-4392-9E2B-A9B8B8CEFC6C}"/>
              </a:ext>
            </a:extLst>
          </p:cNvPr>
          <p:cNvSpPr/>
          <p:nvPr/>
        </p:nvSpPr>
        <p:spPr>
          <a:xfrm>
            <a:off x="1932596" y="2911151"/>
            <a:ext cx="1239811" cy="34367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CCE34D-E537-4577-9855-97436DCE49CE}"/>
              </a:ext>
            </a:extLst>
          </p:cNvPr>
          <p:cNvSpPr/>
          <p:nvPr/>
        </p:nvSpPr>
        <p:spPr>
          <a:xfrm>
            <a:off x="1969917" y="4583160"/>
            <a:ext cx="1239811" cy="34367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9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Document clustering</a:t>
            </a:r>
          </a:p>
          <a:p>
            <a:r>
              <a:rPr lang="en-US" dirty="0"/>
              <a:t>K-means</a:t>
            </a:r>
          </a:p>
          <a:p>
            <a:r>
              <a:rPr lang="en-US" dirty="0"/>
              <a:t>K-means for document clustering</a:t>
            </a:r>
          </a:p>
          <a:p>
            <a:r>
              <a:rPr lang="en-US" dirty="0"/>
              <a:t>Latent semantic analysis</a:t>
            </a:r>
          </a:p>
          <a:p>
            <a:r>
              <a:rPr lang="en-US" dirty="0"/>
              <a:t>Gaussian Mixture models (GMMs)</a:t>
            </a:r>
          </a:p>
          <a:p>
            <a:r>
              <a:rPr lang="en-US" dirty="0"/>
              <a:t>Expectation Maximization (EM) fitting of GMMs</a:t>
            </a:r>
          </a:p>
          <a:p>
            <a:r>
              <a:rPr lang="en-US" dirty="0"/>
              <a:t>Other clustering methods</a:t>
            </a:r>
          </a:p>
          <a:p>
            <a:r>
              <a:rPr lang="en-US" dirty="0"/>
              <a:t>Bag of words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27837" y="3704185"/>
            <a:ext cx="835795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340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Unknown parameters in GMM: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,..,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Negative log likelihood: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ML estimation:   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 simple way to directly optimize</a:t>
                </a:r>
              </a:p>
              <a:p>
                <a:pPr lvl="1"/>
                <a:r>
                  <a:rPr lang="en-US" dirty="0"/>
                  <a:t>Likelihood is non-convex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3141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Maximization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Negative log likelihood: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Iterative procedure:</a:t>
                </a:r>
              </a:p>
              <a:p>
                <a:pPr lvl="1"/>
                <a:r>
                  <a:rPr lang="en-US" dirty="0"/>
                  <a:t>Generates a sequence of estimates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Attempts to approach MLE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261" t="-16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66655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 Steps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E-step</a:t>
                </a:r>
                <a:r>
                  <a:rPr lang="en-US" dirty="0"/>
                  <a:t>:  Estimate the latent variables z  (E= expectation)</a:t>
                </a:r>
              </a:p>
              <a:p>
                <a:pPr lvl="1"/>
                <a:r>
                  <a:rPr lang="en-US" sz="2000" dirty="0"/>
                  <a:t>Find the posterior of the latent variables given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endParaRPr lang="en-US" sz="2000" b="0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M-step</a:t>
                </a:r>
                <a:r>
                  <a:rPr lang="en-US" dirty="0"/>
                  <a:t>:  Update parameters to 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(M= maximization)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41737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E-Step for a GMM: </a:t>
            </a:r>
            <a:r>
              <a:rPr lang="en-US" sz="3600" dirty="0"/>
              <a:t>Finding the posterior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Given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Find posterior by Bayes rule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 “soft” selection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514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M-Step for the GMM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𝑛𝑖</m:t>
                        </m:r>
                      </m:sub>
                    </m:sSub>
                  </m:oMath>
                </a14:m>
                <a:r>
                  <a:rPr lang="en-US" dirty="0"/>
                  <a:t>, minimize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Update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,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Update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Update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Proof for the update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on board </a:t>
                </a:r>
              </a:p>
              <a:p>
                <a:r>
                  <a:rPr lang="en-US" dirty="0"/>
                  <a:t>Fore more details, See Sec. 9.2.2 in Bishop (http://</a:t>
                </a:r>
                <a:r>
                  <a:rPr lang="en-US" dirty="0" err="1"/>
                  <a:t>www.rmki.kfki.hu</a:t>
                </a:r>
                <a:r>
                  <a:rPr lang="en-US" dirty="0"/>
                  <a:t>/~</a:t>
                </a:r>
                <a:r>
                  <a:rPr lang="en-US" dirty="0" err="1"/>
                  <a:t>banmi</a:t>
                </a:r>
                <a:r>
                  <a:rPr lang="en-US" dirty="0"/>
                  <a:t>/</a:t>
                </a:r>
                <a:r>
                  <a:rPr lang="en-US" dirty="0" err="1"/>
                  <a:t>elte</a:t>
                </a:r>
                <a:r>
                  <a:rPr lang="en-US" dirty="0"/>
                  <a:t>/</a:t>
                </a:r>
                <a:r>
                  <a:rPr lang="en-US" dirty="0" err="1"/>
                  <a:t>bishop_em.pdf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387" t="-11111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80978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to K-Means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EM can be seen as a “soft” version</a:t>
                </a:r>
              </a:p>
              <a:p>
                <a:pPr lvl="1"/>
                <a:r>
                  <a:rPr lang="en-US" dirty="0"/>
                  <a:t>In K-Means: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dirty="0"/>
                  <a:t>or 0</a:t>
                </a:r>
              </a:p>
              <a:p>
                <a:r>
                  <a:rPr lang="en-US" dirty="0"/>
                  <a:t>Variance</a:t>
                </a:r>
              </a:p>
              <a:p>
                <a:pPr lvl="1"/>
                <a:r>
                  <a:rPr lang="en-US" dirty="0"/>
                  <a:t>In K-means: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(by the use of Euclidean distance)</a:t>
                </a:r>
              </a:p>
              <a:p>
                <a:pPr lvl="1"/>
                <a:r>
                  <a:rPr lang="en-US" dirty="0"/>
                  <a:t>In EM, this is estimated</a:t>
                </a:r>
              </a:p>
              <a:p>
                <a:r>
                  <a:rPr lang="en-US" dirty="0"/>
                  <a:t>EM provides “scaling” of various features by their variances and also consider the possible correlation among the feature</a:t>
                </a:r>
              </a:p>
              <a:p>
                <a:r>
                  <a:rPr lang="en-US" dirty="0"/>
                  <a:t>EM will always converge</a:t>
                </a:r>
              </a:p>
              <a:p>
                <a:r>
                  <a:rPr lang="en-US" dirty="0"/>
                  <a:t>EM can also be stuck to local minimum</a:t>
                </a:r>
              </a:p>
              <a:p>
                <a:r>
                  <a:rPr lang="en-US" dirty="0"/>
                  <a:t>Important to select good initials:  </a:t>
                </a:r>
                <a:r>
                  <a:rPr lang="en-US" dirty="0">
                    <a:solidFill>
                      <a:srgbClr val="FF0000"/>
                    </a:solidFill>
                  </a:rPr>
                  <a:t>Initialize by K-means results!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43673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 Illustrated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660859" y="1447800"/>
            <a:ext cx="4639112" cy="4572000"/>
          </a:xfrm>
        </p:spPr>
        <p:txBody>
          <a:bodyPr/>
          <a:lstStyle/>
          <a:p>
            <a:r>
              <a:rPr lang="en-US" dirty="0"/>
              <a:t>Simple example with K=2 clusters</a:t>
            </a:r>
          </a:p>
          <a:p>
            <a:r>
              <a:rPr lang="en-US" dirty="0"/>
              <a:t>Dimension = 2</a:t>
            </a:r>
          </a:p>
          <a:p>
            <a:r>
              <a:rPr lang="en-US" dirty="0"/>
              <a:t>Can have bad convergence from poor initial condition</a:t>
            </a:r>
          </a:p>
        </p:txBody>
      </p:sp>
      <p:pic>
        <p:nvPicPr>
          <p:cNvPr id="2050" name="Picture 2" descr="https://www.projectrhea.org/rhea/images/4/49/Mixture_Old_Kiw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641" y="1800225"/>
            <a:ext cx="5114925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0FBBBA-B0BA-FB45-9AE6-5003FB9A9312}"/>
              </a:ext>
            </a:extLst>
          </p:cNvPr>
          <p:cNvSpPr txBox="1"/>
          <p:nvPr/>
        </p:nvSpPr>
        <p:spPr>
          <a:xfrm>
            <a:off x="6800193" y="4960883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9.8 in Bishop</a:t>
            </a:r>
          </a:p>
        </p:txBody>
      </p:sp>
    </p:spTree>
    <p:extLst>
      <p:ext uri="{BB962C8B-B14F-4D97-AF65-F5344CB8AC3E}">
        <p14:creationId xmlns:p14="http://schemas.microsoft.com/office/powerpoint/2010/main" val="13910009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24223-3E2F-1F40-B9BA-8A050D759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 via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B6160-8511-854A-97B5-5DFFA1B5B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052" y="1655632"/>
            <a:ext cx="10058400" cy="432981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i="1" dirty="0"/>
              <a:t>http://</a:t>
            </a:r>
            <a:r>
              <a:rPr lang="en-US" i="1" dirty="0" err="1"/>
              <a:t>scikit-learn.org</a:t>
            </a:r>
            <a:r>
              <a:rPr lang="en-US" i="1" dirty="0"/>
              <a:t>/stable/modules/generated/sklearn.mixture.GaussianMixture.html#sklearn.mixture.GaussianMixture</a:t>
            </a:r>
          </a:p>
          <a:p>
            <a:pPr marL="0" indent="0">
              <a:buNone/>
            </a:pPr>
            <a:r>
              <a:rPr lang="en-US" i="1" dirty="0"/>
              <a:t>class </a:t>
            </a:r>
            <a:r>
              <a:rPr lang="en-US" dirty="0" err="1"/>
              <a:t>sklearn.mixture.GaussianMixture</a:t>
            </a:r>
            <a:r>
              <a:rPr lang="en-US" dirty="0"/>
              <a:t>(</a:t>
            </a:r>
            <a:r>
              <a:rPr lang="en-US" i="1" dirty="0" err="1"/>
              <a:t>n_components</a:t>
            </a:r>
            <a:r>
              <a:rPr lang="en-US" i="1" dirty="0"/>
              <a:t>=1</a:t>
            </a:r>
            <a:r>
              <a:rPr lang="en-US" dirty="0"/>
              <a:t>, </a:t>
            </a:r>
            <a:r>
              <a:rPr lang="en-US" i="1" dirty="0" err="1"/>
              <a:t>covariance_type</a:t>
            </a:r>
            <a:r>
              <a:rPr lang="en-US" i="1" dirty="0"/>
              <a:t>=’full’</a:t>
            </a:r>
            <a:r>
              <a:rPr lang="en-US" dirty="0"/>
              <a:t>, </a:t>
            </a:r>
            <a:r>
              <a:rPr lang="en-US" i="1" dirty="0" err="1"/>
              <a:t>tol</a:t>
            </a:r>
            <a:r>
              <a:rPr lang="en-US" i="1" dirty="0"/>
              <a:t>=0.001</a:t>
            </a:r>
            <a:r>
              <a:rPr lang="en-US" dirty="0"/>
              <a:t>, </a:t>
            </a:r>
            <a:r>
              <a:rPr lang="en-US" i="1" dirty="0" err="1"/>
              <a:t>reg_covar</a:t>
            </a:r>
            <a:r>
              <a:rPr lang="en-US" i="1" dirty="0"/>
              <a:t>=1e-06</a:t>
            </a:r>
            <a:r>
              <a:rPr lang="en-US" dirty="0"/>
              <a:t>, </a:t>
            </a:r>
            <a:r>
              <a:rPr lang="en-US" i="1" dirty="0" err="1"/>
              <a:t>max_iter</a:t>
            </a:r>
            <a:r>
              <a:rPr lang="en-US" i="1" dirty="0"/>
              <a:t>=100</a:t>
            </a:r>
            <a:r>
              <a:rPr lang="en-US" dirty="0"/>
              <a:t>, </a:t>
            </a:r>
            <a:r>
              <a:rPr lang="en-US" i="1" dirty="0" err="1"/>
              <a:t>n_init</a:t>
            </a:r>
            <a:r>
              <a:rPr lang="en-US" i="1" dirty="0"/>
              <a:t>=1</a:t>
            </a:r>
            <a:r>
              <a:rPr lang="en-US" dirty="0"/>
              <a:t>, </a:t>
            </a:r>
            <a:r>
              <a:rPr lang="en-US" i="1" dirty="0" err="1"/>
              <a:t>init_params</a:t>
            </a:r>
            <a:r>
              <a:rPr lang="en-US" i="1" dirty="0"/>
              <a:t>=’</a:t>
            </a:r>
            <a:r>
              <a:rPr lang="en-US" i="1" dirty="0" err="1"/>
              <a:t>kmeans</a:t>
            </a:r>
            <a:r>
              <a:rPr lang="en-US" i="1" dirty="0"/>
              <a:t>’</a:t>
            </a:r>
            <a:r>
              <a:rPr lang="en-US" dirty="0"/>
              <a:t>, </a:t>
            </a:r>
            <a:r>
              <a:rPr lang="en-US" i="1" dirty="0" err="1"/>
              <a:t>weights_init</a:t>
            </a:r>
            <a:r>
              <a:rPr lang="en-US" i="1" dirty="0"/>
              <a:t>=None</a:t>
            </a:r>
            <a:r>
              <a:rPr lang="en-US" dirty="0"/>
              <a:t>, </a:t>
            </a:r>
            <a:r>
              <a:rPr lang="en-US" i="1" dirty="0" err="1"/>
              <a:t>means_init</a:t>
            </a:r>
            <a:r>
              <a:rPr lang="en-US" i="1" dirty="0"/>
              <a:t>=None</a:t>
            </a:r>
            <a:r>
              <a:rPr lang="en-US" dirty="0"/>
              <a:t>, </a:t>
            </a:r>
            <a:r>
              <a:rPr lang="en-US" i="1" dirty="0" err="1"/>
              <a:t>precisions_init</a:t>
            </a:r>
            <a:r>
              <a:rPr lang="en-US" i="1" dirty="0"/>
              <a:t>=None</a:t>
            </a:r>
            <a:r>
              <a:rPr lang="en-US" dirty="0"/>
              <a:t>, </a:t>
            </a:r>
            <a:r>
              <a:rPr lang="en-US" i="1" dirty="0" err="1"/>
              <a:t>random_state</a:t>
            </a:r>
            <a:r>
              <a:rPr lang="en-US" i="1" dirty="0"/>
              <a:t>=None</a:t>
            </a:r>
            <a:r>
              <a:rPr lang="en-US" dirty="0"/>
              <a:t>, </a:t>
            </a:r>
            <a:r>
              <a:rPr lang="en-US" i="1" dirty="0" err="1"/>
              <a:t>warm_start</a:t>
            </a:r>
            <a:r>
              <a:rPr lang="en-US" i="1" dirty="0"/>
              <a:t>=False</a:t>
            </a:r>
            <a:r>
              <a:rPr lang="en-US" dirty="0"/>
              <a:t>, </a:t>
            </a:r>
            <a:r>
              <a:rPr lang="en-US" i="1" dirty="0"/>
              <a:t>verbose=0</a:t>
            </a:r>
            <a:r>
              <a:rPr lang="en-US" dirty="0"/>
              <a:t>, </a:t>
            </a:r>
            <a:r>
              <a:rPr lang="en-US" i="1" dirty="0" err="1"/>
              <a:t>verbose_interval</a:t>
            </a:r>
            <a:r>
              <a:rPr lang="en-US" i="1" dirty="0"/>
              <a:t>=10</a:t>
            </a:r>
            <a:r>
              <a:rPr lang="en-US" dirty="0"/>
              <a:t>)</a:t>
            </a:r>
            <a:r>
              <a:rPr lang="en-US" dirty="0">
                <a:hlinkClick r:id="rId2"/>
              </a:rPr>
              <a:t>[source]</a:t>
            </a:r>
            <a:r>
              <a:rPr lang="en-US" dirty="0">
                <a:hlinkClick r:id="rId3" tooltip="Permalink to this definition"/>
              </a:rPr>
              <a:t>¶</a:t>
            </a:r>
            <a:endParaRPr lang="en-US" dirty="0"/>
          </a:p>
          <a:p>
            <a:pPr marL="0" indent="0">
              <a:buNone/>
            </a:pPr>
            <a:r>
              <a:rPr lang="en-US" b="1" dirty="0" err="1"/>
              <a:t>covariance_type</a:t>
            </a:r>
            <a:r>
              <a:rPr lang="en-US" dirty="0"/>
              <a:t> : {‘full’, ‘tied’, ‘</a:t>
            </a:r>
            <a:r>
              <a:rPr lang="en-US" dirty="0" err="1"/>
              <a:t>diag</a:t>
            </a:r>
            <a:r>
              <a:rPr lang="en-US" dirty="0"/>
              <a:t>’, ‘spherical’},</a:t>
            </a:r>
          </a:p>
          <a:p>
            <a:pPr marL="0" indent="0">
              <a:buNone/>
            </a:pPr>
            <a:r>
              <a:rPr lang="en-US" dirty="0"/>
              <a:t>'full' (each component has its own general covariance matrix), 'tied' (all components share the same general covariance matrix), '</a:t>
            </a:r>
            <a:r>
              <a:rPr lang="en-US" dirty="0" err="1"/>
              <a:t>diag</a:t>
            </a:r>
            <a:r>
              <a:rPr lang="en-US" dirty="0"/>
              <a:t>' (each component has its own diagonal covariance matrix), 'spherical' (each component has its own single variance).</a:t>
            </a:r>
          </a:p>
          <a:p>
            <a:endParaRPr lang="en-US" dirty="0"/>
          </a:p>
          <a:p>
            <a:r>
              <a:rPr lang="en-US" dirty="0"/>
              <a:t>Example:</a:t>
            </a:r>
          </a:p>
          <a:p>
            <a:pPr marL="0" indent="0">
              <a:buNone/>
            </a:pPr>
            <a:r>
              <a:rPr lang="en-US" dirty="0"/>
              <a:t>http://</a:t>
            </a:r>
            <a:r>
              <a:rPr lang="en-US" dirty="0" err="1"/>
              <a:t>scikit-learn.org</a:t>
            </a:r>
            <a:r>
              <a:rPr lang="en-US" dirty="0"/>
              <a:t>/stable/</a:t>
            </a:r>
            <a:r>
              <a:rPr lang="en-US" dirty="0" err="1"/>
              <a:t>auto_examples</a:t>
            </a:r>
            <a:r>
              <a:rPr lang="en-US" dirty="0"/>
              <a:t>/mixture/plot_gmm_covariances.html#sphx-glr-auto-examples-mixture-plot-gmm-covariances-py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276B9-0EBE-724E-8CC7-518BD3936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5580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A7F39-6FF7-3941-AFF6-71C8AC750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Demo: Color quantization using GMM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4BEF4-D6FC-3A4C-8473-D44CB28C1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781977-15F3-3A4D-8D9A-D6CACD613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07" y="1450697"/>
            <a:ext cx="3611880" cy="2545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5F2C25-A2CC-6B4C-B983-7402D1545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07" y="3769188"/>
            <a:ext cx="3611880" cy="2545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29B52D-9868-7343-9451-4D6AF7357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568" y="3769188"/>
            <a:ext cx="3611880" cy="2545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D907CA-8C9A-5B4C-A488-4FC89E612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1568" y="1450697"/>
            <a:ext cx="3611880" cy="25450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8E8F84-19EE-5F4E-A226-C79804C74A7F}"/>
              </a:ext>
            </a:extLst>
          </p:cNvPr>
          <p:cNvSpPr txBox="1"/>
          <p:nvPr/>
        </p:nvSpPr>
        <p:spPr>
          <a:xfrm>
            <a:off x="7887983" y="5287756"/>
            <a:ext cx="2625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Quantize to 16 colors only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EF412B-292D-9F4C-B012-0F0D01E376D2}"/>
              </a:ext>
            </a:extLst>
          </p:cNvPr>
          <p:cNvSpPr txBox="1"/>
          <p:nvPr/>
        </p:nvSpPr>
        <p:spPr>
          <a:xfrm>
            <a:off x="7985426" y="5657088"/>
            <a:ext cx="4034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Kmeans_GMM_color_quantization.ipynb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139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Unit</a:t>
            </a:r>
            <a:r>
              <a:rPr lang="es-ES" dirty="0"/>
              <a:t>:  </a:t>
            </a:r>
            <a:r>
              <a:rPr lang="en-US" dirty="0"/>
              <a:t>UseNet Newsgroups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020" y="1539277"/>
            <a:ext cx="4922660" cy="4329817"/>
          </a:xfrm>
        </p:spPr>
        <p:txBody>
          <a:bodyPr/>
          <a:lstStyle/>
          <a:p>
            <a:r>
              <a:rPr lang="en-US" dirty="0"/>
              <a:t>Began in late 1970s</a:t>
            </a:r>
          </a:p>
          <a:p>
            <a:r>
              <a:rPr lang="en-US" dirty="0"/>
              <a:t>Discussion groups for various topics</a:t>
            </a:r>
          </a:p>
          <a:p>
            <a:pPr lvl="1"/>
            <a:r>
              <a:rPr lang="en-US" dirty="0"/>
              <a:t>Started on early university networks</a:t>
            </a:r>
          </a:p>
          <a:p>
            <a:pPr lvl="1"/>
            <a:r>
              <a:rPr lang="en-US" dirty="0"/>
              <a:t>Migrated to Internet</a:t>
            </a:r>
          </a:p>
          <a:p>
            <a:pPr lvl="1"/>
            <a:r>
              <a:rPr lang="en-US" dirty="0"/>
              <a:t>Peaked in 1990s</a:t>
            </a:r>
          </a:p>
          <a:p>
            <a:r>
              <a:rPr lang="en-US" dirty="0"/>
              <a:t>Useful for studying clustering</a:t>
            </a:r>
          </a:p>
          <a:p>
            <a:pPr lvl="1"/>
            <a:r>
              <a:rPr lang="en-US" dirty="0"/>
              <a:t>Simple documents</a:t>
            </a:r>
          </a:p>
          <a:p>
            <a:pPr lvl="1"/>
            <a:r>
              <a:rPr lang="en-US" dirty="0"/>
              <a:t>“ground truth”:  Docs have categories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pic>
        <p:nvPicPr>
          <p:cNvPr id="1030" name="Picture 6" descr="http://www.newsrover.com/images/browse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765283"/>
            <a:ext cx="4502834" cy="302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8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7E9B9-C07E-0E47-AF80-0FE5C289D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determine the number of clusters?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ED60D-C483-C744-8983-0F06A4BE8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Brute force:</a:t>
            </a:r>
          </a:p>
          <a:p>
            <a:pPr lvl="1"/>
            <a:r>
              <a:rPr lang="en-US" dirty="0"/>
              <a:t>Evaluate the cost function for different candidate numbers, on the validation set</a:t>
            </a:r>
          </a:p>
          <a:p>
            <a:pPr lvl="1"/>
            <a:endParaRPr lang="en-US" dirty="0"/>
          </a:p>
          <a:p>
            <a:r>
              <a:rPr lang="en-US" dirty="0"/>
              <a:t>Other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5791CE-A7D8-B041-AC3A-1AAACC5EE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7062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31F38-1529-FE45-8D38-6CBE07E3F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clustering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26A0D-20B8-AC4C-AEDF-895FAC404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K-means and EM must know the number of clusters</a:t>
            </a:r>
          </a:p>
          <a:p>
            <a:pPr lvl="1"/>
            <a:r>
              <a:rPr lang="en-US" dirty="0"/>
              <a:t>To determine the ”optimal” number: Evaluate the cost function for different candidate numbers, on the validation set</a:t>
            </a:r>
          </a:p>
          <a:p>
            <a:r>
              <a:rPr lang="en-US" dirty="0"/>
              <a:t>Clustering methods that can determine the number of clusters automatically</a:t>
            </a:r>
          </a:p>
          <a:p>
            <a:pPr lvl="1"/>
            <a:r>
              <a:rPr lang="en-US" dirty="0"/>
              <a:t>Mean-shift (mode-seeking)</a:t>
            </a:r>
          </a:p>
          <a:p>
            <a:pPr lvl="1"/>
            <a:r>
              <a:rPr lang="en-US" dirty="0"/>
              <a:t>Dirichlet Process Mixture Model</a:t>
            </a:r>
          </a:p>
          <a:p>
            <a:pPr lvl="1"/>
            <a:r>
              <a:rPr lang="en-US" dirty="0"/>
              <a:t>Affinity propagation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What features to use?</a:t>
            </a:r>
          </a:p>
          <a:p>
            <a:pPr lvl="1"/>
            <a:r>
              <a:rPr lang="en-US" dirty="0"/>
              <a:t>Application dependent</a:t>
            </a:r>
          </a:p>
          <a:p>
            <a:pPr lvl="1"/>
            <a:r>
              <a:rPr lang="en-US" dirty="0"/>
              <a:t>PCA can be used for feature dimension reduction</a:t>
            </a:r>
          </a:p>
          <a:p>
            <a:pPr lvl="1"/>
            <a:r>
              <a:rPr lang="en-US" dirty="0"/>
              <a:t>Non-linear feature learning: </a:t>
            </a:r>
            <a:r>
              <a:rPr lang="en-US" dirty="0">
                <a:solidFill>
                  <a:srgbClr val="FF0000"/>
                </a:solidFill>
              </a:rPr>
              <a:t>Spectral clustering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AC68E-B848-254C-91B2-79C1AB1CB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8811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64827-3887-2243-A065-6C1934483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in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06BA0-38AB-0C4C-80B0-C2FDEC098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scikit-learn.org</a:t>
            </a:r>
            <a:r>
              <a:rPr lang="en-US" dirty="0"/>
              <a:t>/stable/</a:t>
            </a:r>
            <a:r>
              <a:rPr lang="en-US" dirty="0" err="1"/>
              <a:t>auto_examples</a:t>
            </a:r>
            <a:r>
              <a:rPr lang="en-US" dirty="0"/>
              <a:t>/cluster/plot_cluster_comparison.html#sphx-glr-auto-examples-cluster-plot-cluster-comparison-py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19BEE-2B4E-894E-A295-74457C058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786004-157B-8D40-980E-D908E32AC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231052"/>
            <a:ext cx="7225013" cy="444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160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64FFB-DF8C-844C-A7D4-6B0F11641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 learning for clustering</a:t>
            </a:r>
            <a:br>
              <a:rPr lang="en-US" dirty="0"/>
            </a:br>
            <a:r>
              <a:rPr lang="en-US" dirty="0"/>
              <a:t>(unsupervised learning)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B6F08-70BB-2942-958E-DC93E7CEB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 EMBEDDED CLUSTERING (DEC)</a:t>
            </a:r>
          </a:p>
          <a:p>
            <a:pPr lvl="1"/>
            <a:r>
              <a:rPr lang="en-US" dirty="0"/>
              <a:t>Using an auto encoder to learn the latent features, which are then clustered by k-means</a:t>
            </a:r>
          </a:p>
          <a:p>
            <a:pPr lvl="1"/>
            <a:endParaRPr lang="en-US" dirty="0"/>
          </a:p>
          <a:p>
            <a:r>
              <a:rPr lang="en-US" dirty="0"/>
              <a:t>DEEP CLUSTERING NETWORK (DCN)</a:t>
            </a:r>
          </a:p>
          <a:p>
            <a:pPr lvl="1"/>
            <a:r>
              <a:rPr lang="en-US" dirty="0"/>
              <a:t>The network is trained using sum of the signal reconstruction error and the clustering loss after k-means</a:t>
            </a:r>
          </a:p>
          <a:p>
            <a:pPr lvl="1"/>
            <a:endParaRPr lang="en-US" dirty="0"/>
          </a:p>
          <a:p>
            <a:r>
              <a:rPr lang="en-US" dirty="0"/>
              <a:t>CLUSTERING CNN (CCNN) </a:t>
            </a:r>
          </a:p>
          <a:p>
            <a:r>
              <a:rPr lang="en-US" dirty="0"/>
              <a:t>Using Generative network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From: Clustering with Deep Learning: Taxonomy and New Methods, </a:t>
            </a:r>
            <a:r>
              <a:rPr lang="en-US" dirty="0">
                <a:hlinkClick r:id="rId2"/>
              </a:rPr>
              <a:t>Elie Aljalbout</a:t>
            </a:r>
            <a:r>
              <a:rPr lang="en-US" dirty="0"/>
              <a:t>, </a:t>
            </a:r>
            <a:r>
              <a:rPr lang="en-US" dirty="0">
                <a:hlinkClick r:id="rId3"/>
              </a:rPr>
              <a:t>Vladimir Golkov</a:t>
            </a:r>
            <a:r>
              <a:rPr lang="en-US" dirty="0"/>
              <a:t>, </a:t>
            </a:r>
            <a:r>
              <a:rPr lang="en-US" dirty="0">
                <a:hlinkClick r:id="rId4"/>
              </a:rPr>
              <a:t>Yawar Siddiqui</a:t>
            </a:r>
            <a:r>
              <a:rPr lang="en-US" dirty="0"/>
              <a:t>, </a:t>
            </a:r>
            <a:r>
              <a:rPr lang="en-US" dirty="0">
                <a:hlinkClick r:id="rId5"/>
              </a:rPr>
              <a:t>Daniel Cremers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https://arxiv.org/pdf/1801.07648.pdf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01168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C2EC0-D2AF-CB46-B612-640286948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9199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20B8-4B22-864B-B426-3AF610426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applications of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45243-8CE4-2B40-B38F-D609EFC6F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Image/signal compression</a:t>
            </a:r>
          </a:p>
          <a:p>
            <a:pPr lvl="1"/>
            <a:r>
              <a:rPr lang="en-US" dirty="0"/>
              <a:t>Each image block is “quantized” to one cluster pattern, and the entire block is described by the cluster index</a:t>
            </a:r>
          </a:p>
          <a:p>
            <a:r>
              <a:rPr lang="en-US" dirty="0"/>
              <a:t> Image segmentation</a:t>
            </a:r>
          </a:p>
          <a:p>
            <a:pPr lvl="1"/>
            <a:r>
              <a:rPr lang="en-US" dirty="0"/>
              <a:t>Each pixel is described by a color/texture descriptor and classified into one of the clusters</a:t>
            </a:r>
          </a:p>
          <a:p>
            <a:r>
              <a:rPr lang="en-US" dirty="0"/>
              <a:t> Image/signal classification through “Bag of Words” representation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9B852-FAC7-D144-92D2-C419C9D7F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8211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-152400"/>
            <a:ext cx="8915400" cy="990600"/>
          </a:xfrm>
        </p:spPr>
        <p:txBody>
          <a:bodyPr/>
          <a:lstStyle/>
          <a:p>
            <a:r>
              <a:rPr lang="en-US" sz="2800" dirty="0"/>
              <a:t>Bag of Visual Words for Image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pic>
        <p:nvPicPr>
          <p:cNvPr id="7" name="Picture 6" descr="Screen Shot 2017-03-18 at 11.40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762001"/>
            <a:ext cx="7772400" cy="574970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5684428"/>
            <a:ext cx="61411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/~16385/lectures/lecture18.pdf</a:t>
            </a:r>
          </a:p>
        </p:txBody>
      </p:sp>
    </p:spTree>
    <p:extLst>
      <p:ext uri="{BB962C8B-B14F-4D97-AF65-F5344CB8AC3E}">
        <p14:creationId xmlns:p14="http://schemas.microsoft.com/office/powerpoint/2010/main" val="11708221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432981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pic>
        <p:nvPicPr>
          <p:cNvPr id="7" name="Picture 6" descr="Screen Shot 2017-03-18 at 11.41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494" y="101317"/>
            <a:ext cx="8868837" cy="67566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67600" y="457200"/>
            <a:ext cx="2819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BoW</a:t>
            </a:r>
            <a:r>
              <a:rPr lang="en-US" sz="3200" dirty="0">
                <a:solidFill>
                  <a:srgbClr val="FF0000"/>
                </a:solidFill>
              </a:rPr>
              <a:t> Pipeline for Image Classification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3A4412-CD62-634B-8CFB-687B558298E6}"/>
              </a:ext>
            </a:extLst>
          </p:cNvPr>
          <p:cNvSpPr/>
          <p:nvPr/>
        </p:nvSpPr>
        <p:spPr>
          <a:xfrm>
            <a:off x="6126480" y="5684428"/>
            <a:ext cx="61411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/~16385/lectures/lecture18.pdf</a:t>
            </a:r>
          </a:p>
        </p:txBody>
      </p:sp>
    </p:spTree>
    <p:extLst>
      <p:ext uri="{BB962C8B-B14F-4D97-AF65-F5344CB8AC3E}">
        <p14:creationId xmlns:p14="http://schemas.microsoft.com/office/powerpoint/2010/main" val="38534787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pic>
        <p:nvPicPr>
          <p:cNvPr id="7" name="Picture 6" descr="Screen Shot 2017-03-18 at 11.41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7205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86000" y="685801"/>
            <a:ext cx="4512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At every shifted patch or detect feature points</a:t>
            </a:r>
          </a:p>
          <a:p>
            <a:r>
              <a:rPr lang="en-US" dirty="0">
                <a:solidFill>
                  <a:srgbClr val="FF0000"/>
                </a:solidFill>
              </a:rPr>
              <a:t>Use SIFT, HOG, or other descriptors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09EC5B-7A5E-604F-B40E-1D38328FE134}"/>
              </a:ext>
            </a:extLst>
          </p:cNvPr>
          <p:cNvSpPr/>
          <p:nvPr/>
        </p:nvSpPr>
        <p:spPr>
          <a:xfrm>
            <a:off x="5559950" y="6145979"/>
            <a:ext cx="61411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/~16385/lectures/lecture18.pdf</a:t>
            </a:r>
          </a:p>
        </p:txBody>
      </p:sp>
    </p:spTree>
    <p:extLst>
      <p:ext uri="{BB962C8B-B14F-4D97-AF65-F5344CB8AC3E}">
        <p14:creationId xmlns:p14="http://schemas.microsoft.com/office/powerpoint/2010/main" val="282906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pic>
        <p:nvPicPr>
          <p:cNvPr id="7" name="Picture 6" descr="Screen Shot 2017-03-18 at 11.41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8524"/>
            <a:ext cx="9144000" cy="65694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76715" y="2646331"/>
            <a:ext cx="2970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How to deduce these words 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598121-FC32-4442-AA64-5F026893D440}"/>
              </a:ext>
            </a:extLst>
          </p:cNvPr>
          <p:cNvSpPr/>
          <p:nvPr/>
        </p:nvSpPr>
        <p:spPr>
          <a:xfrm>
            <a:off x="4791285" y="6310061"/>
            <a:ext cx="61411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/~16385/lectures/lecture18.pdf</a:t>
            </a:r>
          </a:p>
        </p:txBody>
      </p:sp>
    </p:spTree>
    <p:extLst>
      <p:ext uri="{BB962C8B-B14F-4D97-AF65-F5344CB8AC3E}">
        <p14:creationId xmlns:p14="http://schemas.microsoft.com/office/powerpoint/2010/main" val="364594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pic>
        <p:nvPicPr>
          <p:cNvPr id="7" name="Picture 6" descr="Screen Shot 2017-03-18 at 11.41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"/>
            <a:ext cx="9144000" cy="65519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48400" y="228600"/>
            <a:ext cx="396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Find the dictionary atom that is closest to the original feature </a:t>
            </a:r>
          </a:p>
          <a:p>
            <a:r>
              <a:rPr lang="en-US" dirty="0">
                <a:solidFill>
                  <a:srgbClr val="FF0000"/>
                </a:solidFill>
              </a:rPr>
              <a:t>(nearest neighbor search)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F734CD-ED54-C14F-ACBE-25E8EF6F8BB4}"/>
              </a:ext>
            </a:extLst>
          </p:cNvPr>
          <p:cNvSpPr/>
          <p:nvPr/>
        </p:nvSpPr>
        <p:spPr>
          <a:xfrm>
            <a:off x="4426889" y="6061656"/>
            <a:ext cx="61411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/~16385/lectures/lecture18.pdf</a:t>
            </a:r>
          </a:p>
        </p:txBody>
      </p:sp>
    </p:spTree>
    <p:extLst>
      <p:ext uri="{BB962C8B-B14F-4D97-AF65-F5344CB8AC3E}">
        <p14:creationId xmlns:p14="http://schemas.microsoft.com/office/powerpoint/2010/main" val="184047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Document clustering</a:t>
            </a:r>
          </a:p>
          <a:p>
            <a:r>
              <a:rPr lang="en-US" dirty="0"/>
              <a:t>K-means</a:t>
            </a:r>
          </a:p>
          <a:p>
            <a:r>
              <a:rPr lang="en-US" dirty="0"/>
              <a:t>K-means for Document Clustering</a:t>
            </a:r>
          </a:p>
          <a:p>
            <a:r>
              <a:rPr lang="en-US" dirty="0"/>
              <a:t>Latent semantic analysis</a:t>
            </a:r>
          </a:p>
          <a:p>
            <a:r>
              <a:rPr lang="en-US" dirty="0"/>
              <a:t>Gaussian Mixture models (GMMs)</a:t>
            </a:r>
          </a:p>
          <a:p>
            <a:r>
              <a:rPr lang="en-US" dirty="0"/>
              <a:t>Expectation Maximization (EM) fitting of GMMs</a:t>
            </a:r>
          </a:p>
          <a:p>
            <a:r>
              <a:rPr lang="en-US" dirty="0"/>
              <a:t>Other clustering methods</a:t>
            </a:r>
          </a:p>
          <a:p>
            <a:r>
              <a:rPr lang="en-US" dirty="0"/>
              <a:t>Bag of Visual Words Representation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390087" y="1883774"/>
            <a:ext cx="835795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1386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pic>
        <p:nvPicPr>
          <p:cNvPr id="7" name="Picture 6" descr="Screen Shot 2017-03-18 at 11.41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879979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93B2B2D-0E1B-2A48-A5AA-66E0D4E6175C}"/>
              </a:ext>
            </a:extLst>
          </p:cNvPr>
          <p:cNvSpPr/>
          <p:nvPr/>
        </p:nvSpPr>
        <p:spPr>
          <a:xfrm>
            <a:off x="1868210" y="6410234"/>
            <a:ext cx="61411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/~16385/lectures/lecture18.pdf</a:t>
            </a:r>
          </a:p>
        </p:txBody>
      </p:sp>
    </p:spTree>
    <p:extLst>
      <p:ext uri="{BB962C8B-B14F-4D97-AF65-F5344CB8AC3E}">
        <p14:creationId xmlns:p14="http://schemas.microsoft.com/office/powerpoint/2010/main" val="4269572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Visual Dictionary?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you have feature vectors extracted from many training images </a:t>
            </a:r>
          </a:p>
          <a:p>
            <a:r>
              <a:rPr lang="en-US" dirty="0">
                <a:solidFill>
                  <a:srgbClr val="FF0000"/>
                </a:solidFill>
              </a:rPr>
              <a:t>Apply K-means to all training feature vectors!</a:t>
            </a:r>
          </a:p>
          <a:p>
            <a:r>
              <a:rPr lang="en-US" dirty="0"/>
              <a:t>The training images should encompass categories to be classified</a:t>
            </a:r>
          </a:p>
          <a:p>
            <a:r>
              <a:rPr lang="en-US" dirty="0"/>
              <a:t>How to select initial centroids?</a:t>
            </a:r>
          </a:p>
          <a:p>
            <a:r>
              <a:rPr lang="en-US" dirty="0"/>
              <a:t>How to determine K?</a:t>
            </a:r>
          </a:p>
          <a:p>
            <a:r>
              <a:rPr lang="en-US" dirty="0"/>
              <a:t>Can you use EM instead?</a:t>
            </a:r>
          </a:p>
          <a:p>
            <a:pPr lvl="1"/>
            <a:r>
              <a:rPr lang="en-US" dirty="0"/>
              <a:t>Would EM be better?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9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“words” from people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pic>
        <p:nvPicPr>
          <p:cNvPr id="8" name="Picture 7" descr="Screen Shot 2017-03-18 at 11.50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710" y="1477520"/>
            <a:ext cx="9144000" cy="365322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543800" y="6019800"/>
            <a:ext cx="314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/~16385/lectures/Lecture12.pdf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8D7587-15FE-0346-BB77-E09BF2FDC9E9}"/>
              </a:ext>
            </a:extLst>
          </p:cNvPr>
          <p:cNvSpPr/>
          <p:nvPr/>
        </p:nvSpPr>
        <p:spPr>
          <a:xfrm>
            <a:off x="7374110" y="5171298"/>
            <a:ext cx="314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/~16385/lectures/Lecture12.pdf</a:t>
            </a:r>
          </a:p>
        </p:txBody>
      </p:sp>
    </p:spTree>
    <p:extLst>
      <p:ext uri="{BB962C8B-B14F-4D97-AF65-F5344CB8AC3E}">
        <p14:creationId xmlns:p14="http://schemas.microsoft.com/office/powerpoint/2010/main" val="10055582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-212872"/>
            <a:ext cx="10058400" cy="1040211"/>
          </a:xfrm>
        </p:spPr>
        <p:txBody>
          <a:bodyPr/>
          <a:lstStyle/>
          <a:p>
            <a:r>
              <a:rPr lang="en-US" dirty="0"/>
              <a:t>“Words” from cars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pic>
        <p:nvPicPr>
          <p:cNvPr id="7" name="Picture 6" descr="Screen Shot 2017-03-18 at 11.49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801686"/>
            <a:ext cx="8610600" cy="605631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712200" y="4996137"/>
            <a:ext cx="314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/~16385/lectures/Lecture12.pdf</a:t>
            </a:r>
          </a:p>
        </p:txBody>
      </p:sp>
    </p:spTree>
    <p:extLst>
      <p:ext uri="{BB962C8B-B14F-4D97-AF65-F5344CB8AC3E}">
        <p14:creationId xmlns:p14="http://schemas.microsoft.com/office/powerpoint/2010/main" val="5222576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of Visual 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Count how many times each “word” appears in an image -&gt; Histogram of words</a:t>
            </a:r>
          </a:p>
          <a:p>
            <a:r>
              <a:rPr lang="en-US" dirty="0"/>
              <a:t>Can you tell the image types from the following histograms?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pic>
        <p:nvPicPr>
          <p:cNvPr id="7" name="Picture 6" descr="Screen Shot 2017-03-18 at 11.52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715343"/>
            <a:ext cx="9144000" cy="240971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669280" y="5537683"/>
            <a:ext cx="60041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/~16385/lectures/Lecture12.pdf</a:t>
            </a:r>
          </a:p>
        </p:txBody>
      </p:sp>
    </p:spTree>
    <p:extLst>
      <p:ext uri="{BB962C8B-B14F-4D97-AF65-F5344CB8AC3E}">
        <p14:creationId xmlns:p14="http://schemas.microsoft.com/office/powerpoint/2010/main" val="396958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Classify Images?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Use the histogram of words as the descriptor for an image</a:t>
            </a:r>
          </a:p>
          <a:p>
            <a:r>
              <a:rPr lang="en-US" sz="2400" dirty="0"/>
              <a:t>Train a classifier (e.g. Support Vector Machine) from training images</a:t>
            </a:r>
          </a:p>
          <a:p>
            <a:r>
              <a:rPr lang="en-US" sz="2400" dirty="0"/>
              <a:t>The most successful image classification method before deep learning ….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8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04253-69C7-294F-BE03-DC1AFC0B3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should know from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8BA90-74E0-A94B-A6EC-8D303FBBD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What is clustering?</a:t>
            </a:r>
          </a:p>
          <a:p>
            <a:pPr lvl="1"/>
            <a:r>
              <a:rPr lang="en-US" dirty="0"/>
              <a:t>Unsupervised!</a:t>
            </a:r>
          </a:p>
          <a:p>
            <a:r>
              <a:rPr lang="en-US" dirty="0"/>
              <a:t> K-means method</a:t>
            </a:r>
          </a:p>
          <a:p>
            <a:r>
              <a:rPr lang="en-US" dirty="0"/>
              <a:t> GMM method</a:t>
            </a:r>
          </a:p>
          <a:p>
            <a:r>
              <a:rPr lang="en-US" dirty="0"/>
              <a:t> Relationship between K-means and GMM</a:t>
            </a:r>
          </a:p>
          <a:p>
            <a:r>
              <a:rPr lang="en-US" dirty="0"/>
              <a:t> Sensitivity of K-means/GMM to initial conditions</a:t>
            </a:r>
          </a:p>
          <a:p>
            <a:r>
              <a:rPr lang="en-US" dirty="0"/>
              <a:t> Bag of words representation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0015D-6641-8F47-9AA1-827BBE719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43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data matrix: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Each row is one sample,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Problem</a:t>
                </a:r>
                <a:r>
                  <a:rPr lang="en-US" dirty="0"/>
                  <a:t>:  Group data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clusters</a:t>
                </a:r>
              </a:p>
              <a:p>
                <a:r>
                  <a:rPr lang="en-US" dirty="0"/>
                  <a:t>Mathematically:</a:t>
                </a:r>
              </a:p>
              <a:p>
                <a:pPr lvl="1"/>
                <a:r>
                  <a:rPr lang="en-US" dirty="0"/>
                  <a:t>Assign each sample to a cluster</a:t>
                </a:r>
              </a:p>
              <a:p>
                <a:pPr lvl="1"/>
                <a:r>
                  <a:rPr lang="en-US" b="0" dirty="0"/>
                  <a:t>Assign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∈{1,…,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: Cluster label for each sample</a:t>
                </a:r>
              </a:p>
              <a:p>
                <a:r>
                  <a:rPr lang="en-US" dirty="0"/>
                  <a:t>Want samples in same cluster to be “close”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small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52C48FE-0CFC-4185-9832-E3EC9A9E863C}"/>
              </a:ext>
            </a:extLst>
          </p:cNvPr>
          <p:cNvCxnSpPr/>
          <p:nvPr/>
        </p:nvCxnSpPr>
        <p:spPr>
          <a:xfrm flipV="1">
            <a:off x="7851913" y="1878496"/>
            <a:ext cx="0" cy="2554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4A530B0-F361-4B4E-BD5A-C3ABF345C7ED}"/>
              </a:ext>
            </a:extLst>
          </p:cNvPr>
          <p:cNvSpPr/>
          <p:nvPr/>
        </p:nvSpPr>
        <p:spPr>
          <a:xfrm>
            <a:off x="8309113" y="2325757"/>
            <a:ext cx="63362" cy="695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54E55B-8959-4808-B010-58341E6DE141}"/>
              </a:ext>
            </a:extLst>
          </p:cNvPr>
          <p:cNvSpPr/>
          <p:nvPr/>
        </p:nvSpPr>
        <p:spPr>
          <a:xfrm>
            <a:off x="8461513" y="2478158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3778BFD-EF69-4E13-8DF6-D20D59B020F2}"/>
              </a:ext>
            </a:extLst>
          </p:cNvPr>
          <p:cNvSpPr/>
          <p:nvPr/>
        </p:nvSpPr>
        <p:spPr>
          <a:xfrm>
            <a:off x="8613913" y="2630558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5CA723-E7C5-4211-BDE1-F2A020BDE6ED}"/>
              </a:ext>
            </a:extLst>
          </p:cNvPr>
          <p:cNvSpPr/>
          <p:nvPr/>
        </p:nvSpPr>
        <p:spPr>
          <a:xfrm>
            <a:off x="8277432" y="2582555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400B89D-0717-42FB-8C4D-94EE85B7BBB6}"/>
              </a:ext>
            </a:extLst>
          </p:cNvPr>
          <p:cNvSpPr/>
          <p:nvPr/>
        </p:nvSpPr>
        <p:spPr>
          <a:xfrm>
            <a:off x="8429832" y="2734955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0BD049F-3978-4266-9147-C3578666BC82}"/>
              </a:ext>
            </a:extLst>
          </p:cNvPr>
          <p:cNvSpPr/>
          <p:nvPr/>
        </p:nvSpPr>
        <p:spPr>
          <a:xfrm>
            <a:off x="8547652" y="2257877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80B73A9-95A3-4F4F-AD4C-DC20AED9B3E2}"/>
              </a:ext>
            </a:extLst>
          </p:cNvPr>
          <p:cNvSpPr/>
          <p:nvPr/>
        </p:nvSpPr>
        <p:spPr>
          <a:xfrm>
            <a:off x="9408754" y="3395060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B6ACB86-EB2A-4F22-9D91-18AC990ABA58}"/>
              </a:ext>
            </a:extLst>
          </p:cNvPr>
          <p:cNvSpPr/>
          <p:nvPr/>
        </p:nvSpPr>
        <p:spPr>
          <a:xfrm>
            <a:off x="9551215" y="3462512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DE6A359-F670-42E3-AFAA-92F10B6BC58A}"/>
              </a:ext>
            </a:extLst>
          </p:cNvPr>
          <p:cNvSpPr/>
          <p:nvPr/>
        </p:nvSpPr>
        <p:spPr>
          <a:xfrm>
            <a:off x="9377073" y="3553461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D2E1C03-D17D-48E2-A74C-64AF1ABFCE75}"/>
              </a:ext>
            </a:extLst>
          </p:cNvPr>
          <p:cNvSpPr/>
          <p:nvPr/>
        </p:nvSpPr>
        <p:spPr>
          <a:xfrm>
            <a:off x="9529473" y="3705861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FDA232B-078C-4B19-AAC5-B1CDF172DE91}"/>
              </a:ext>
            </a:extLst>
          </p:cNvPr>
          <p:cNvSpPr/>
          <p:nvPr/>
        </p:nvSpPr>
        <p:spPr>
          <a:xfrm>
            <a:off x="9165038" y="3698426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8AD333E-0666-49F9-BFF5-4D412F83445F}"/>
              </a:ext>
            </a:extLst>
          </p:cNvPr>
          <p:cNvSpPr/>
          <p:nvPr/>
        </p:nvSpPr>
        <p:spPr>
          <a:xfrm>
            <a:off x="9159572" y="3471260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37F732E-E57E-4EC3-840B-208E3D30BA11}"/>
              </a:ext>
            </a:extLst>
          </p:cNvPr>
          <p:cNvSpPr/>
          <p:nvPr/>
        </p:nvSpPr>
        <p:spPr>
          <a:xfrm>
            <a:off x="8061670" y="3553461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F1394DA-837B-47A8-9AA3-CF0D5B92C86D}"/>
              </a:ext>
            </a:extLst>
          </p:cNvPr>
          <p:cNvSpPr/>
          <p:nvPr/>
        </p:nvSpPr>
        <p:spPr>
          <a:xfrm>
            <a:off x="8214070" y="3705861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DA40C91-4871-4570-9529-0AB818D9B022}"/>
              </a:ext>
            </a:extLst>
          </p:cNvPr>
          <p:cNvSpPr/>
          <p:nvPr/>
        </p:nvSpPr>
        <p:spPr>
          <a:xfrm>
            <a:off x="8201232" y="3621341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22C6225-5993-4B47-BFDC-36019387664D}"/>
              </a:ext>
            </a:extLst>
          </p:cNvPr>
          <p:cNvSpPr/>
          <p:nvPr/>
        </p:nvSpPr>
        <p:spPr>
          <a:xfrm>
            <a:off x="8032992" y="3817239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03215F4-CB54-4978-B01A-C5E19B21B6EF}"/>
              </a:ext>
            </a:extLst>
          </p:cNvPr>
          <p:cNvSpPr/>
          <p:nvPr/>
        </p:nvSpPr>
        <p:spPr>
          <a:xfrm>
            <a:off x="8185392" y="3969639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C3C1505-BD65-48DF-9746-304168FA9167}"/>
              </a:ext>
            </a:extLst>
          </p:cNvPr>
          <p:cNvSpPr/>
          <p:nvPr/>
        </p:nvSpPr>
        <p:spPr>
          <a:xfrm>
            <a:off x="8309113" y="3923528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5312007-707A-4C9E-BF1C-E8271C475BF5}"/>
              </a:ext>
            </a:extLst>
          </p:cNvPr>
          <p:cNvCxnSpPr>
            <a:cxnSpLocks/>
          </p:cNvCxnSpPr>
          <p:nvPr/>
        </p:nvCxnSpPr>
        <p:spPr>
          <a:xfrm>
            <a:off x="7656444" y="4207565"/>
            <a:ext cx="27299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E45DA05-8288-469B-A54B-D45F6BA77BB3}"/>
              </a:ext>
            </a:extLst>
          </p:cNvPr>
          <p:cNvGrpSpPr/>
          <p:nvPr/>
        </p:nvGrpSpPr>
        <p:grpSpPr>
          <a:xfrm>
            <a:off x="7822912" y="1899852"/>
            <a:ext cx="1852091" cy="2384660"/>
            <a:chOff x="7822912" y="1899852"/>
            <a:chExt cx="1852091" cy="238466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5799E0B-A27F-41F2-9355-33EA23DCC597}"/>
                </a:ext>
              </a:extLst>
            </p:cNvPr>
            <p:cNvSpPr/>
            <p:nvPr/>
          </p:nvSpPr>
          <p:spPr>
            <a:xfrm>
              <a:off x="8065540" y="1899852"/>
              <a:ext cx="700907" cy="1284234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2E8240F-1537-43D3-9BAA-6A2488884258}"/>
                </a:ext>
              </a:extLst>
            </p:cNvPr>
            <p:cNvSpPr/>
            <p:nvPr/>
          </p:nvSpPr>
          <p:spPr>
            <a:xfrm rot="2468233">
              <a:off x="8974096" y="3050824"/>
              <a:ext cx="700907" cy="10550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BD72658-6CEC-4435-A714-50C38CDFCEE3}"/>
                </a:ext>
              </a:extLst>
            </p:cNvPr>
            <p:cNvSpPr/>
            <p:nvPr/>
          </p:nvSpPr>
          <p:spPr>
            <a:xfrm rot="19473105">
              <a:off x="7822912" y="3229489"/>
              <a:ext cx="700907" cy="1055023"/>
            </a:xfrm>
            <a:prstGeom prst="ellipse">
              <a:avLst/>
            </a:prstGeom>
            <a:solidFill>
              <a:srgbClr val="00B050">
                <a:alpha val="3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ABF6C20-EF48-45C3-B736-D33FC21D933D}"/>
              </a:ext>
            </a:extLst>
          </p:cNvPr>
          <p:cNvGrpSpPr/>
          <p:nvPr/>
        </p:nvGrpSpPr>
        <p:grpSpPr>
          <a:xfrm>
            <a:off x="7776324" y="1800396"/>
            <a:ext cx="2896992" cy="2854027"/>
            <a:chOff x="7776324" y="1800396"/>
            <a:chExt cx="2896992" cy="28540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397CD86-56E6-4F0C-8791-298E868785AC}"/>
                    </a:ext>
                  </a:extLst>
                </p:cNvPr>
                <p:cNvSpPr txBox="1"/>
                <p:nvPr/>
              </p:nvSpPr>
              <p:spPr>
                <a:xfrm>
                  <a:off x="8615886" y="1800396"/>
                  <a:ext cx="9074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397CD86-56E6-4F0C-8791-298E868785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5886" y="1800396"/>
                  <a:ext cx="907493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04E3421-6739-43D2-B6BC-247428E3F9CE}"/>
                    </a:ext>
                  </a:extLst>
                </p:cNvPr>
                <p:cNvSpPr txBox="1"/>
                <p:nvPr/>
              </p:nvSpPr>
              <p:spPr>
                <a:xfrm>
                  <a:off x="9765823" y="3124017"/>
                  <a:ext cx="9074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04E3421-6739-43D2-B6BC-247428E3F9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5823" y="3124017"/>
                  <a:ext cx="907493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D717675-035E-4D5F-A66B-11EC8ED520D2}"/>
                    </a:ext>
                  </a:extLst>
                </p:cNvPr>
                <p:cNvSpPr txBox="1"/>
                <p:nvPr/>
              </p:nvSpPr>
              <p:spPr>
                <a:xfrm>
                  <a:off x="7776324" y="4285091"/>
                  <a:ext cx="9074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D717675-035E-4D5F-A66B-11EC8ED520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6324" y="4285091"/>
                  <a:ext cx="907493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8037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Clustering has many applications</a:t>
            </a:r>
          </a:p>
          <a:p>
            <a:pPr lvl="1"/>
            <a:r>
              <a:rPr lang="en-US" dirty="0"/>
              <a:t>Any time you want to segment data</a:t>
            </a:r>
          </a:p>
          <a:p>
            <a:pPr lvl="1"/>
            <a:r>
              <a:rPr lang="en-US" dirty="0"/>
              <a:t>Uncovering latent discrete variables</a:t>
            </a:r>
          </a:p>
          <a:p>
            <a:r>
              <a:rPr lang="en-US" dirty="0"/>
              <a:t>Maybe hierarchical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Product categories</a:t>
            </a:r>
          </a:p>
          <a:p>
            <a:pPr lvl="1"/>
            <a:r>
              <a:rPr lang="en-US" dirty="0"/>
              <a:t>Gene activities</a:t>
            </a:r>
          </a:p>
          <a:p>
            <a:pPr lvl="1"/>
            <a:r>
              <a:rPr lang="en-US" dirty="0"/>
              <a:t>Companies</a:t>
            </a:r>
          </a:p>
          <a:p>
            <a:pPr lvl="1"/>
            <a:r>
              <a:rPr lang="en-US" dirty="0"/>
              <a:t>Image segmentation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  <p:pic>
        <p:nvPicPr>
          <p:cNvPr id="2050" name="Picture 2" descr="The Face of Supply Chain in 2025">
            <a:extLst>
              <a:ext uri="{FF2B5EF4-FFF2-40B4-BE49-F238E27FC236}">
                <a16:creationId xmlns:a16="http://schemas.microsoft.com/office/drawing/2014/main" id="{A3115179-E4CC-401B-94F1-EB4CAFE1E2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38" r="1031" b="1"/>
          <a:stretch/>
        </p:blipFill>
        <p:spPr bwMode="auto">
          <a:xfrm>
            <a:off x="5523999" y="1971318"/>
            <a:ext cx="6014286" cy="346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95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simple iterative algorithm to determine: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mean of each cluster (hence, the name K-means)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∈{1,…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= cluster that data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belongs to</a:t>
                </a:r>
              </a:p>
              <a:p>
                <a:r>
                  <a:rPr lang="en-US" dirty="0"/>
                  <a:t>Step 0:  Start with guess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Step 1:  Update cluster membership: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lim>
                            </m:limLow>
                          </m:fName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func>
                      </m:e>
                    </m:func>
                  </m:oMath>
                </a14:m>
                <a:r>
                  <a:rPr lang="en-US" dirty="0"/>
                  <a:t> (nearest neighbor rule)</a:t>
                </a:r>
              </a:p>
              <a:p>
                <a:r>
                  <a:rPr lang="en-US" dirty="0"/>
                  <a:t>Step 2:  Update mean of each cluster: 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average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/>
                  <a:t> (centroid rule)</a:t>
                </a:r>
              </a:p>
              <a:p>
                <a:r>
                  <a:rPr lang="en-US" dirty="0"/>
                  <a:t>Return to step 1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5B3697DD-0ADB-48DB-B541-5C9CF5A5050B}"/>
              </a:ext>
            </a:extLst>
          </p:cNvPr>
          <p:cNvGrpSpPr/>
          <p:nvPr/>
        </p:nvGrpSpPr>
        <p:grpSpPr>
          <a:xfrm>
            <a:off x="7656444" y="1878496"/>
            <a:ext cx="2729948" cy="2554356"/>
            <a:chOff x="7656444" y="1878496"/>
            <a:chExt cx="2729948" cy="2554356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F5B7A8F-A42F-4F77-8480-15C950139F21}"/>
                </a:ext>
              </a:extLst>
            </p:cNvPr>
            <p:cNvCxnSpPr/>
            <p:nvPr/>
          </p:nvCxnSpPr>
          <p:spPr>
            <a:xfrm flipV="1">
              <a:off x="7851913" y="1878496"/>
              <a:ext cx="0" cy="2554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1C8DC50-163F-44B8-85F5-BB0526E12074}"/>
                </a:ext>
              </a:extLst>
            </p:cNvPr>
            <p:cNvSpPr/>
            <p:nvPr/>
          </p:nvSpPr>
          <p:spPr>
            <a:xfrm>
              <a:off x="8309113" y="2325757"/>
              <a:ext cx="63362" cy="695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106EC4B-354C-4638-B84F-B2E2E98EE214}"/>
                </a:ext>
              </a:extLst>
            </p:cNvPr>
            <p:cNvSpPr/>
            <p:nvPr/>
          </p:nvSpPr>
          <p:spPr>
            <a:xfrm>
              <a:off x="8461513" y="2478158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E6C9DB2-7E2A-4FF7-ACB2-4E9930E2A054}"/>
                </a:ext>
              </a:extLst>
            </p:cNvPr>
            <p:cNvSpPr/>
            <p:nvPr/>
          </p:nvSpPr>
          <p:spPr>
            <a:xfrm>
              <a:off x="8613913" y="2630558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735CE5F-5A53-4561-970D-57664E50C6B3}"/>
                </a:ext>
              </a:extLst>
            </p:cNvPr>
            <p:cNvSpPr/>
            <p:nvPr/>
          </p:nvSpPr>
          <p:spPr>
            <a:xfrm>
              <a:off x="8277432" y="2582555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2546047-F00E-4A65-AADF-6D522D39CA88}"/>
                </a:ext>
              </a:extLst>
            </p:cNvPr>
            <p:cNvSpPr/>
            <p:nvPr/>
          </p:nvSpPr>
          <p:spPr>
            <a:xfrm>
              <a:off x="8429832" y="2734955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135B2BB-3A82-4E75-99DF-89E03857D9C4}"/>
                </a:ext>
              </a:extLst>
            </p:cNvPr>
            <p:cNvSpPr/>
            <p:nvPr/>
          </p:nvSpPr>
          <p:spPr>
            <a:xfrm>
              <a:off x="8547652" y="2257877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EE93AD5-4BE1-45A7-B532-6D7E1987162D}"/>
                </a:ext>
              </a:extLst>
            </p:cNvPr>
            <p:cNvSpPr/>
            <p:nvPr/>
          </p:nvSpPr>
          <p:spPr>
            <a:xfrm>
              <a:off x="9408754" y="3395060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F026583-A0BF-43A8-8877-11E2BBCE12AE}"/>
                </a:ext>
              </a:extLst>
            </p:cNvPr>
            <p:cNvSpPr/>
            <p:nvPr/>
          </p:nvSpPr>
          <p:spPr>
            <a:xfrm>
              <a:off x="9551215" y="3462512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D5E9155-8D15-4F2F-9E66-236593EF2C42}"/>
                </a:ext>
              </a:extLst>
            </p:cNvPr>
            <p:cNvSpPr/>
            <p:nvPr/>
          </p:nvSpPr>
          <p:spPr>
            <a:xfrm>
              <a:off x="9377073" y="3553461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966A81B-10E6-4279-9220-B1FB7C8B41AA}"/>
                </a:ext>
              </a:extLst>
            </p:cNvPr>
            <p:cNvSpPr/>
            <p:nvPr/>
          </p:nvSpPr>
          <p:spPr>
            <a:xfrm>
              <a:off x="9529473" y="3705861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7AB3C73-6D2E-40AE-9466-BD7F8A75DEFE}"/>
                </a:ext>
              </a:extLst>
            </p:cNvPr>
            <p:cNvSpPr/>
            <p:nvPr/>
          </p:nvSpPr>
          <p:spPr>
            <a:xfrm>
              <a:off x="9165038" y="3698426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0F53CB6-B3DB-4E0D-A31E-635AD61AF767}"/>
                </a:ext>
              </a:extLst>
            </p:cNvPr>
            <p:cNvSpPr/>
            <p:nvPr/>
          </p:nvSpPr>
          <p:spPr>
            <a:xfrm>
              <a:off x="9159572" y="3471260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9144CC8-0CEB-451F-84AA-02EF902BA09E}"/>
                </a:ext>
              </a:extLst>
            </p:cNvPr>
            <p:cNvSpPr/>
            <p:nvPr/>
          </p:nvSpPr>
          <p:spPr>
            <a:xfrm>
              <a:off x="8061670" y="3553461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D1C6A40-C8B1-4926-8152-80450B8C701A}"/>
                </a:ext>
              </a:extLst>
            </p:cNvPr>
            <p:cNvSpPr/>
            <p:nvPr/>
          </p:nvSpPr>
          <p:spPr>
            <a:xfrm>
              <a:off x="8214070" y="3705861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C7C4B31-4519-4931-92DC-9DBD371E4368}"/>
                </a:ext>
              </a:extLst>
            </p:cNvPr>
            <p:cNvSpPr/>
            <p:nvPr/>
          </p:nvSpPr>
          <p:spPr>
            <a:xfrm>
              <a:off x="8201232" y="3621341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11A75D1-7D7A-4521-941F-88A57836614A}"/>
                </a:ext>
              </a:extLst>
            </p:cNvPr>
            <p:cNvSpPr/>
            <p:nvPr/>
          </p:nvSpPr>
          <p:spPr>
            <a:xfrm>
              <a:off x="8032992" y="3817239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ABFC94C-1CC3-459B-94E7-B2D9F80A75CD}"/>
                </a:ext>
              </a:extLst>
            </p:cNvPr>
            <p:cNvSpPr/>
            <p:nvPr/>
          </p:nvSpPr>
          <p:spPr>
            <a:xfrm>
              <a:off x="8185392" y="3969639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E330CB7-4D80-4359-B671-C2AAA4287AB8}"/>
                </a:ext>
              </a:extLst>
            </p:cNvPr>
            <p:cNvSpPr/>
            <p:nvPr/>
          </p:nvSpPr>
          <p:spPr>
            <a:xfrm>
              <a:off x="8309113" y="3923528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2839738-DA1C-49DD-BF8A-81E0BB0C46E5}"/>
                </a:ext>
              </a:extLst>
            </p:cNvPr>
            <p:cNvCxnSpPr>
              <a:cxnSpLocks/>
            </p:cNvCxnSpPr>
            <p:nvPr/>
          </p:nvCxnSpPr>
          <p:spPr>
            <a:xfrm>
              <a:off x="7656444" y="4207565"/>
              <a:ext cx="27299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5A42A80-E1C8-457A-8FDB-E15B7AE5783C}"/>
              </a:ext>
            </a:extLst>
          </p:cNvPr>
          <p:cNvGrpSpPr/>
          <p:nvPr/>
        </p:nvGrpSpPr>
        <p:grpSpPr>
          <a:xfrm>
            <a:off x="7794469" y="1781511"/>
            <a:ext cx="2896992" cy="2874516"/>
            <a:chOff x="7835816" y="1771988"/>
            <a:chExt cx="2896992" cy="287451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6AAD784-2FF3-4E8E-BCAE-D01637D94685}"/>
                </a:ext>
              </a:extLst>
            </p:cNvPr>
            <p:cNvSpPr/>
            <p:nvPr/>
          </p:nvSpPr>
          <p:spPr>
            <a:xfrm>
              <a:off x="8125032" y="1891933"/>
              <a:ext cx="700907" cy="1284234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C0F4A48-28B1-4962-8983-F55C3547B771}"/>
                </a:ext>
              </a:extLst>
            </p:cNvPr>
            <p:cNvSpPr/>
            <p:nvPr/>
          </p:nvSpPr>
          <p:spPr>
            <a:xfrm rot="2468233">
              <a:off x="9033588" y="3042905"/>
              <a:ext cx="700907" cy="10550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2C0A9C9-B8B8-49BC-900C-57A74F15B399}"/>
                </a:ext>
              </a:extLst>
            </p:cNvPr>
            <p:cNvSpPr/>
            <p:nvPr/>
          </p:nvSpPr>
          <p:spPr>
            <a:xfrm rot="19473105">
              <a:off x="7882404" y="3221570"/>
              <a:ext cx="700907" cy="1055023"/>
            </a:xfrm>
            <a:prstGeom prst="ellipse">
              <a:avLst/>
            </a:prstGeom>
            <a:solidFill>
              <a:srgbClr val="00B050">
                <a:alpha val="3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CFFD092-32F2-4740-8F2F-08ACCDA9205C}"/>
                    </a:ext>
                  </a:extLst>
                </p:cNvPr>
                <p:cNvSpPr txBox="1"/>
                <p:nvPr/>
              </p:nvSpPr>
              <p:spPr>
                <a:xfrm>
                  <a:off x="8654594" y="1771988"/>
                  <a:ext cx="9074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CFFD092-32F2-4740-8F2F-08ACCDA920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4594" y="1771988"/>
                  <a:ext cx="907493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11D1EF3-C070-43B4-A4C3-B2621BBF4FFC}"/>
                    </a:ext>
                  </a:extLst>
                </p:cNvPr>
                <p:cNvSpPr txBox="1"/>
                <p:nvPr/>
              </p:nvSpPr>
              <p:spPr>
                <a:xfrm>
                  <a:off x="9825315" y="3116098"/>
                  <a:ext cx="9074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11D1EF3-C070-43B4-A4C3-B2621BBF4F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5315" y="3116098"/>
                  <a:ext cx="907493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C7B0F0F-A088-460E-8ED1-459225880D08}"/>
                    </a:ext>
                  </a:extLst>
                </p:cNvPr>
                <p:cNvSpPr txBox="1"/>
                <p:nvPr/>
              </p:nvSpPr>
              <p:spPr>
                <a:xfrm>
                  <a:off x="7835816" y="4277172"/>
                  <a:ext cx="9074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C7B0F0F-A088-460E-8ED1-459225880D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5816" y="4277172"/>
                  <a:ext cx="907493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BA925BD-586B-4CD8-B93F-5B96980354EE}"/>
              </a:ext>
            </a:extLst>
          </p:cNvPr>
          <p:cNvGrpSpPr/>
          <p:nvPr/>
        </p:nvGrpSpPr>
        <p:grpSpPr>
          <a:xfrm>
            <a:off x="7960986" y="1931059"/>
            <a:ext cx="3366641" cy="2137156"/>
            <a:chOff x="7960986" y="1931059"/>
            <a:chExt cx="3366641" cy="213715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BEB776B-6F6B-4BEE-9496-D20E2E5A8184}"/>
                </a:ext>
              </a:extLst>
            </p:cNvPr>
            <p:cNvSpPr txBox="1"/>
            <p:nvPr/>
          </p:nvSpPr>
          <p:spPr>
            <a:xfrm>
              <a:off x="8184756" y="2274768"/>
              <a:ext cx="3914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 </a:t>
              </a:r>
              <a:r>
                <a:rPr lang="es-E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+</a:t>
              </a:r>
              <a:endParaRPr 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F53C00B-02ED-4092-9F71-9881738203DD}"/>
                </a:ext>
              </a:extLst>
            </p:cNvPr>
            <p:cNvSpPr txBox="1"/>
            <p:nvPr/>
          </p:nvSpPr>
          <p:spPr>
            <a:xfrm>
              <a:off x="9098470" y="3389514"/>
              <a:ext cx="3914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 </a:t>
              </a:r>
              <a:r>
                <a:rPr lang="es-ES" sz="2400" dirty="0">
                  <a:solidFill>
                    <a:schemeClr val="accent5">
                      <a:lumMod val="75000"/>
                    </a:schemeClr>
                  </a:solidFill>
                </a:rPr>
                <a:t>+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4C789CA-C528-4224-8E5B-A2893EB014CF}"/>
                </a:ext>
              </a:extLst>
            </p:cNvPr>
            <p:cNvSpPr txBox="1"/>
            <p:nvPr/>
          </p:nvSpPr>
          <p:spPr>
            <a:xfrm>
              <a:off x="7960986" y="3606550"/>
              <a:ext cx="3914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 </a:t>
              </a:r>
              <a:r>
                <a:rPr lang="es-ES" sz="2400" dirty="0">
                  <a:solidFill>
                    <a:srgbClr val="00B050"/>
                  </a:solidFill>
                </a:rPr>
                <a:t>+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D343B71-5406-4EA6-960D-91A95488744F}"/>
                    </a:ext>
                  </a:extLst>
                </p:cNvPr>
                <p:cNvSpPr txBox="1"/>
                <p:nvPr/>
              </p:nvSpPr>
              <p:spPr>
                <a:xfrm>
                  <a:off x="10808254" y="1982390"/>
                  <a:ext cx="519373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s-ES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D343B71-5406-4EA6-960D-91A9548874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8254" y="1982390"/>
                  <a:ext cx="519373" cy="120032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9519F84-797D-49D6-9783-E37787E9485A}"/>
                </a:ext>
              </a:extLst>
            </p:cNvPr>
            <p:cNvSpPr txBox="1"/>
            <p:nvPr/>
          </p:nvSpPr>
          <p:spPr>
            <a:xfrm>
              <a:off x="10546266" y="1931059"/>
              <a:ext cx="3914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 </a:t>
              </a:r>
              <a:r>
                <a:rPr lang="es-E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+</a:t>
              </a:r>
              <a:endParaRPr 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8EB9750-7BA8-4F1F-BFF5-CD1CDC594152}"/>
                </a:ext>
              </a:extLst>
            </p:cNvPr>
            <p:cNvSpPr txBox="1"/>
            <p:nvPr/>
          </p:nvSpPr>
          <p:spPr>
            <a:xfrm>
              <a:off x="10555437" y="2512454"/>
              <a:ext cx="3914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 </a:t>
              </a:r>
              <a:r>
                <a:rPr lang="es-ES" sz="2400" dirty="0">
                  <a:solidFill>
                    <a:srgbClr val="00B050"/>
                  </a:solidFill>
                </a:rPr>
                <a:t>+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694A716-8386-4CB8-81D0-FC59A1ECEF2E}"/>
                </a:ext>
              </a:extLst>
            </p:cNvPr>
            <p:cNvSpPr txBox="1"/>
            <p:nvPr/>
          </p:nvSpPr>
          <p:spPr>
            <a:xfrm>
              <a:off x="10546210" y="2255956"/>
              <a:ext cx="3914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 </a:t>
              </a:r>
              <a:r>
                <a:rPr lang="es-ES" sz="2400" dirty="0">
                  <a:solidFill>
                    <a:schemeClr val="accent5">
                      <a:lumMod val="75000"/>
                    </a:schemeClr>
                  </a:solidFill>
                </a:rPr>
                <a:t>+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0665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50127</TotalTime>
  <Words>2939</Words>
  <Application>Microsoft Macintosh PowerPoint</Application>
  <PresentationFormat>Widescreen</PresentationFormat>
  <Paragraphs>499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Calibri</vt:lpstr>
      <vt:lpstr>Cambria Math</vt:lpstr>
      <vt:lpstr>Wingdings</vt:lpstr>
      <vt:lpstr>Wingdings 2</vt:lpstr>
      <vt:lpstr>Retrospect</vt:lpstr>
      <vt:lpstr>Unit 12  Clustering, K-Means and EM</vt:lpstr>
      <vt:lpstr>Learning Objectives</vt:lpstr>
      <vt:lpstr>Outline</vt:lpstr>
      <vt:lpstr>Document Clustering</vt:lpstr>
      <vt:lpstr>This Unit:  UseNet Newsgroups</vt:lpstr>
      <vt:lpstr>Outline</vt:lpstr>
      <vt:lpstr>Clustering</vt:lpstr>
      <vt:lpstr>Clustering</vt:lpstr>
      <vt:lpstr>K-means</vt:lpstr>
      <vt:lpstr>K-Means illustrated</vt:lpstr>
      <vt:lpstr>Image Segmentation Based on Color</vt:lpstr>
      <vt:lpstr>Image segmentation based on texture</vt:lpstr>
      <vt:lpstr>Convergence</vt:lpstr>
      <vt:lpstr>Initialization</vt:lpstr>
      <vt:lpstr>Distance measures</vt:lpstr>
      <vt:lpstr>In-Class Exercise</vt:lpstr>
      <vt:lpstr>Outline</vt:lpstr>
      <vt:lpstr>Loading the Data</vt:lpstr>
      <vt:lpstr>A Typical Newsgroup Post</vt:lpstr>
      <vt:lpstr>Bag of Words</vt:lpstr>
      <vt:lpstr>Discussion Questions</vt:lpstr>
      <vt:lpstr>Term Frequency – Inverse Document Frequency</vt:lpstr>
      <vt:lpstr>Computing TF-IDF in Python</vt:lpstr>
      <vt:lpstr>Typical TF-IDF scores</vt:lpstr>
      <vt:lpstr>Running K-Means</vt:lpstr>
      <vt:lpstr>Plotting the Results</vt:lpstr>
      <vt:lpstr>Confusion Matrix</vt:lpstr>
      <vt:lpstr>An Example “Wrong” cluster</vt:lpstr>
      <vt:lpstr>Outline</vt:lpstr>
      <vt:lpstr>Need for Dimensionality Reduction</vt:lpstr>
      <vt:lpstr>Latent Semantic Analysis (PCA revisited!)</vt:lpstr>
      <vt:lpstr>LSA Interpretation</vt:lpstr>
      <vt:lpstr>Perform LSA on NewsGroup</vt:lpstr>
      <vt:lpstr>Outline</vt:lpstr>
      <vt:lpstr>Mixture Models</vt:lpstr>
      <vt:lpstr>Examples</vt:lpstr>
      <vt:lpstr>Gaussian Mixture Models</vt:lpstr>
      <vt:lpstr>Visualizing GMMs</vt:lpstr>
      <vt:lpstr>Determining the Component</vt:lpstr>
      <vt:lpstr>Outline</vt:lpstr>
      <vt:lpstr>Maximum Likelihood Estimation</vt:lpstr>
      <vt:lpstr>Expectation Maximization</vt:lpstr>
      <vt:lpstr>EM Steps</vt:lpstr>
      <vt:lpstr>E-Step for a GMM: Finding the posterior</vt:lpstr>
      <vt:lpstr>M-Step for the GMM</vt:lpstr>
      <vt:lpstr>Relation to K-Means</vt:lpstr>
      <vt:lpstr>EM Illustrated</vt:lpstr>
      <vt:lpstr>EM via sklearn</vt:lpstr>
      <vt:lpstr>Demo: Color quantization using GMM</vt:lpstr>
      <vt:lpstr>How to determine the number of clusters? </vt:lpstr>
      <vt:lpstr>Other clustering methods</vt:lpstr>
      <vt:lpstr>Examples in sklearn</vt:lpstr>
      <vt:lpstr>Deep learning for clustering (unsupervised learning)</vt:lpstr>
      <vt:lpstr>Other applications of clustering</vt:lpstr>
      <vt:lpstr>Bag of Visual Words for Image Classification</vt:lpstr>
      <vt:lpstr>  </vt:lpstr>
      <vt:lpstr>PowerPoint Presentation</vt:lpstr>
      <vt:lpstr>PowerPoint Presentation</vt:lpstr>
      <vt:lpstr>PowerPoint Presentation</vt:lpstr>
      <vt:lpstr>PowerPoint Presentation</vt:lpstr>
      <vt:lpstr>How to Learn Visual Dictionary?</vt:lpstr>
      <vt:lpstr>“words” from people</vt:lpstr>
      <vt:lpstr>“Words” from cars</vt:lpstr>
      <vt:lpstr>Histogram of Visual Words</vt:lpstr>
      <vt:lpstr>How to Classify Images?</vt:lpstr>
      <vt:lpstr>What you should know from this lecture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Pei Liu</cp:lastModifiedBy>
  <cp:revision>710</cp:revision>
  <cp:lastPrinted>2021-04-08T17:15:27Z</cp:lastPrinted>
  <dcterms:created xsi:type="dcterms:W3CDTF">2015-03-22T11:15:32Z</dcterms:created>
  <dcterms:modified xsi:type="dcterms:W3CDTF">2021-09-27T13:32:00Z</dcterms:modified>
</cp:coreProperties>
</file>